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62" r:id="rId6"/>
    <p:sldId id="263" r:id="rId7"/>
    <p:sldId id="264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700"/>
    <a:srgbClr val="FFB7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6370" autoAdjust="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/>
    </p:cSldViewPr>
  </p:slideViewPr>
  <p:outlineViewPr>
    <p:cViewPr>
      <p:scale>
        <a:sx n="33" d="100"/>
        <a:sy n="33" d="100"/>
      </p:scale>
      <p:origin x="0" y="-5420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Grew, Ted O" userId="e75f170a-80fc-477a-a127-f76805b468da" providerId="ADAL" clId="{15B31988-98B4-4A70-9B2F-61260E8ABEB7}"/>
    <pc:docChg chg="custSel addSld delSld modSld sldOrd">
      <pc:chgData name="McGrew, Ted O" userId="e75f170a-80fc-477a-a127-f76805b468da" providerId="ADAL" clId="{15B31988-98B4-4A70-9B2F-61260E8ABEB7}" dt="2025-09-22T12:52:05.471" v="679"/>
      <pc:docMkLst>
        <pc:docMk/>
      </pc:docMkLst>
      <pc:sldChg chg="modSp new del mod">
        <pc:chgData name="McGrew, Ted O" userId="e75f170a-80fc-477a-a127-f76805b468da" providerId="ADAL" clId="{15B31988-98B4-4A70-9B2F-61260E8ABEB7}" dt="2025-09-22T12:41:55.111" v="2" actId="2696"/>
        <pc:sldMkLst>
          <pc:docMk/>
          <pc:sldMk cId="3514996917" sldId="264"/>
        </pc:sldMkLst>
        <pc:spChg chg="mod">
          <ac:chgData name="McGrew, Ted O" userId="e75f170a-80fc-477a-a127-f76805b468da" providerId="ADAL" clId="{15B31988-98B4-4A70-9B2F-61260E8ABEB7}" dt="2025-09-22T12:41:42.511" v="1" actId="14100"/>
          <ac:spMkLst>
            <pc:docMk/>
            <pc:sldMk cId="3514996917" sldId="264"/>
            <ac:spMk id="2" creationId="{C40C289E-A16C-6516-15AD-2C6009BE1366}"/>
          </ac:spMkLst>
        </pc:spChg>
      </pc:sldChg>
      <pc:sldChg chg="modSp new mod ord">
        <pc:chgData name="McGrew, Ted O" userId="e75f170a-80fc-477a-a127-f76805b468da" providerId="ADAL" clId="{15B31988-98B4-4A70-9B2F-61260E8ABEB7}" dt="2025-09-22T12:52:05.471" v="679"/>
        <pc:sldMkLst>
          <pc:docMk/>
          <pc:sldMk cId="4104704610" sldId="264"/>
        </pc:sldMkLst>
        <pc:spChg chg="mod">
          <ac:chgData name="McGrew, Ted O" userId="e75f170a-80fc-477a-a127-f76805b468da" providerId="ADAL" clId="{15B31988-98B4-4A70-9B2F-61260E8ABEB7}" dt="2025-09-22T12:42:31.624" v="28" actId="20577"/>
          <ac:spMkLst>
            <pc:docMk/>
            <pc:sldMk cId="4104704610" sldId="264"/>
            <ac:spMk id="2" creationId="{7F12556F-FE3A-FC19-28A9-FDAA25D5747B}"/>
          </ac:spMkLst>
        </pc:spChg>
        <pc:spChg chg="mod">
          <ac:chgData name="McGrew, Ted O" userId="e75f170a-80fc-477a-a127-f76805b468da" providerId="ADAL" clId="{15B31988-98B4-4A70-9B2F-61260E8ABEB7}" dt="2025-09-22T12:51:32.897" v="677" actId="20577"/>
          <ac:spMkLst>
            <pc:docMk/>
            <pc:sldMk cId="4104704610" sldId="264"/>
            <ac:spMk id="3" creationId="{4D194F9D-CD8E-C3AA-FC21-F7941255902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/>
          </c:spPr>
          <c:dPt>
            <c:idx val="0"/>
            <c:bubble3D val="0"/>
            <c:spPr>
              <a:solidFill>
                <a:srgbClr val="FEB81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B70-43A5-B66C-15AD2BA88206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B70-43A5-B66C-15AD2BA88206}"/>
              </c:ext>
            </c:extLst>
          </c:dPt>
          <c:dPt>
            <c:idx val="2"/>
            <c:bubble3D val="0"/>
            <c:spPr>
              <a:solidFill>
                <a:srgbClr val="EC222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B70-43A5-B66C-15AD2BA88206}"/>
              </c:ext>
            </c:extLst>
          </c:dPt>
          <c:dPt>
            <c:idx val="3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B70-43A5-B66C-15AD2BA8820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7.5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B70-43A5-B66C-15AD2BA88206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EB81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EA-4BFA-92F0-9366B63BFB7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EA-4BFA-92F0-9366B63BFB7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EC222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EA-4BFA-92F0-9366B63BFB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812588040"/>
        <c:axId val="1812591672"/>
      </c:barChart>
      <c:catAx>
        <c:axId val="18125880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 Light"/>
                <a:ea typeface="+mn-ea"/>
                <a:cs typeface="Graphik Light"/>
              </a:defRPr>
            </a:pPr>
            <a:endParaRPr lang="en-US"/>
          </a:p>
        </c:txPr>
        <c:crossAx val="1812591672"/>
        <c:crosses val="autoZero"/>
        <c:auto val="1"/>
        <c:lblAlgn val="ctr"/>
        <c:lblOffset val="100"/>
        <c:noMultiLvlLbl val="0"/>
      </c:catAx>
      <c:valAx>
        <c:axId val="1812591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 w="25400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 Light"/>
                <a:ea typeface="+mn-ea"/>
                <a:cs typeface="Graphik Light"/>
              </a:defRPr>
            </a:pPr>
            <a:endParaRPr lang="en-US"/>
          </a:p>
        </c:txPr>
        <c:crossAx val="1812588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91163792123464"/>
          <c:y val="0.92860015203001001"/>
          <c:w val="0.44116167013006302"/>
          <c:h val="5.26498491234098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raphik Light"/>
              <a:ea typeface="+mn-ea"/>
              <a:cs typeface="Graphik Light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CF273-AD5A-4481-8EF4-FDD3EBCB207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A71B1-28D2-44A7-8DDA-EE5F34BD8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97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chart" Target="../charts/chart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D403DB3-769B-43EE-A640-86FDE6F34744}"/>
              </a:ext>
            </a:extLst>
          </p:cNvPr>
          <p:cNvSpPr/>
          <p:nvPr userDrawn="1"/>
        </p:nvSpPr>
        <p:spPr>
          <a:xfrm>
            <a:off x="0" y="0"/>
            <a:ext cx="3045795" cy="6858000"/>
          </a:xfrm>
          <a:prstGeom prst="rect">
            <a:avLst/>
          </a:prstGeom>
          <a:solidFill>
            <a:srgbClr val="FFB4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 Kodak_logo_MECH_160224_RED.png">
            <a:extLst>
              <a:ext uri="{FF2B5EF4-FFF2-40B4-BE49-F238E27FC236}">
                <a16:creationId xmlns:a16="http://schemas.microsoft.com/office/drawing/2014/main" id="{6383DC39-7CD9-46FB-B427-D67810B555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60" y="1257385"/>
            <a:ext cx="1438275" cy="12512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C8126D-7B63-488C-932D-25A061623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4416" y="1122363"/>
            <a:ext cx="7523584" cy="2387600"/>
          </a:xfrm>
        </p:spPr>
        <p:txBody>
          <a:bodyPr anchor="b">
            <a:normAutofit/>
          </a:bodyPr>
          <a:lstStyle>
            <a:lvl1pPr algn="l">
              <a:defRPr sz="5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D93EB-5252-42D3-B790-B3357668B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4416" y="3602038"/>
            <a:ext cx="7523584" cy="1655762"/>
          </a:xfrm>
        </p:spPr>
        <p:txBody>
          <a:bodyPr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47418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">
            <a:extLst>
              <a:ext uri="{FF2B5EF4-FFF2-40B4-BE49-F238E27FC236}">
                <a16:creationId xmlns:a16="http://schemas.microsoft.com/office/drawing/2014/main" id="{31A4C8BA-446A-4B0F-AB41-1FAF0293EC9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394450"/>
            <a:ext cx="12192000" cy="463550"/>
            <a:chOff x="1" y="6394450"/>
            <a:chExt cx="12192000" cy="46355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D17B789-E784-41D2-B7B1-E99A6203CD6D}"/>
                </a:ext>
              </a:extLst>
            </p:cNvPr>
            <p:cNvSpPr/>
            <p:nvPr userDrawn="1"/>
          </p:nvSpPr>
          <p:spPr>
            <a:xfrm>
              <a:off x="1" y="6394450"/>
              <a:ext cx="12192000" cy="463550"/>
            </a:xfrm>
            <a:prstGeom prst="rect">
              <a:avLst/>
            </a:prstGeom>
            <a:solidFill>
              <a:srgbClr val="FFB40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16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0" name="Picture 6" descr="Kodak 2015_166w.png">
              <a:extLst>
                <a:ext uri="{FF2B5EF4-FFF2-40B4-BE49-F238E27FC236}">
                  <a16:creationId xmlns:a16="http://schemas.microsoft.com/office/drawing/2014/main" id="{4339E6C6-3FA3-4A9C-9303-885DD18226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02" y="6473917"/>
              <a:ext cx="350309" cy="304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9932601-BD47-4159-BB9F-488E1DF1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62CC5-3AF6-49E0-B037-866906243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CCDA75-0B9B-4D9E-8C08-3E643A4181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FE2505-6810-4F14-8E0D-C493433A4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E5FE-9008-445F-A150-4F01A935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76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">
            <a:extLst>
              <a:ext uri="{FF2B5EF4-FFF2-40B4-BE49-F238E27FC236}">
                <a16:creationId xmlns:a16="http://schemas.microsoft.com/office/drawing/2014/main" id="{8C9D8027-8074-4F1B-B544-EA0BD80CB7F3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394450"/>
            <a:ext cx="12192000" cy="463550"/>
            <a:chOff x="1" y="6394450"/>
            <a:chExt cx="12192000" cy="46355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063A527-BD71-48DF-A401-FD63483D2529}"/>
                </a:ext>
              </a:extLst>
            </p:cNvPr>
            <p:cNvSpPr/>
            <p:nvPr userDrawn="1"/>
          </p:nvSpPr>
          <p:spPr>
            <a:xfrm>
              <a:off x="1" y="6394450"/>
              <a:ext cx="12192000" cy="463550"/>
            </a:xfrm>
            <a:prstGeom prst="rect">
              <a:avLst/>
            </a:prstGeom>
            <a:solidFill>
              <a:srgbClr val="FFB40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16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0" name="Picture 6" descr="Kodak 2015_166w.png">
              <a:extLst>
                <a:ext uri="{FF2B5EF4-FFF2-40B4-BE49-F238E27FC236}">
                  <a16:creationId xmlns:a16="http://schemas.microsoft.com/office/drawing/2014/main" id="{B68B75EC-5583-4EF5-B592-A108C7D6B8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02" y="6473917"/>
              <a:ext cx="350309" cy="304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5CAE07E-6B36-4742-9D0B-9D3D837D3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209212" cy="924830"/>
          </a:xfrm>
        </p:spPr>
        <p:txBody>
          <a:bodyPr anchor="b">
            <a:normAutofit/>
          </a:bodyPr>
          <a:lstStyle>
            <a:lvl1pPr>
              <a:defRPr sz="4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8D36A-A86B-4C87-85AE-2A623632B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935EC-3E13-43DA-AD54-BD3A63A59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E5FE-9008-445F-A150-4F01A93589D2}" type="slidenum">
              <a:rPr lang="en-US" smtClean="0"/>
              <a:t>‹#›</a:t>
            </a:fld>
            <a:endParaRPr lang="en-US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946EDC5-4A74-481F-83C8-3B5701708781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118634266"/>
              </p:ext>
            </p:extLst>
          </p:nvPr>
        </p:nvGraphicFramePr>
        <p:xfrm>
          <a:off x="5588971" y="1534430"/>
          <a:ext cx="5509388" cy="4542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3941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">
            <a:extLst>
              <a:ext uri="{FF2B5EF4-FFF2-40B4-BE49-F238E27FC236}">
                <a16:creationId xmlns:a16="http://schemas.microsoft.com/office/drawing/2014/main" id="{7D543FC4-628A-4A85-938C-70B69370211E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394450"/>
            <a:ext cx="12192000" cy="463550"/>
            <a:chOff x="1" y="6394450"/>
            <a:chExt cx="12192000" cy="46355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DF762DB-0664-4C01-869F-A1D310733B2A}"/>
                </a:ext>
              </a:extLst>
            </p:cNvPr>
            <p:cNvSpPr/>
            <p:nvPr userDrawn="1"/>
          </p:nvSpPr>
          <p:spPr>
            <a:xfrm>
              <a:off x="1" y="6394450"/>
              <a:ext cx="12192000" cy="463550"/>
            </a:xfrm>
            <a:prstGeom prst="rect">
              <a:avLst/>
            </a:prstGeom>
            <a:solidFill>
              <a:srgbClr val="FFB40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16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1" name="Picture 6" descr="Kodak 2015_166w.png">
              <a:extLst>
                <a:ext uri="{FF2B5EF4-FFF2-40B4-BE49-F238E27FC236}">
                  <a16:creationId xmlns:a16="http://schemas.microsoft.com/office/drawing/2014/main" id="{B68EB6B3-B39B-4B1A-BED4-9EFFE0B1B6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02" y="6473917"/>
              <a:ext cx="350309" cy="304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5CAE07E-6B36-4742-9D0B-9D3D837D3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209212" cy="924830"/>
          </a:xfrm>
        </p:spPr>
        <p:txBody>
          <a:bodyPr anchor="b">
            <a:normAutofit/>
          </a:bodyPr>
          <a:lstStyle>
            <a:lvl1pPr>
              <a:defRPr sz="4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935EC-3E13-43DA-AD54-BD3A63A59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E5FE-9008-445F-A150-4F01A93589D2}" type="slidenum">
              <a:rPr lang="en-US" smtClean="0"/>
              <a:t>‹#›</a:t>
            </a:fld>
            <a:endParaRPr lang="en-US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946EDC5-4A74-481F-83C8-3B5701708781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4184064079"/>
              </p:ext>
            </p:extLst>
          </p:nvPr>
        </p:nvGraphicFramePr>
        <p:xfrm>
          <a:off x="5588971" y="1534430"/>
          <a:ext cx="5509388" cy="4542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BE6F332-8554-4DED-8A45-521057B723BA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042720278"/>
              </p:ext>
            </p:extLst>
          </p:nvPr>
        </p:nvGraphicFramePr>
        <p:xfrm>
          <a:off x="839788" y="1730381"/>
          <a:ext cx="8095108" cy="4385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219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ing Slide -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FC75454-8A0C-4F06-AD75-C39B3B1A0CF2}"/>
              </a:ext>
            </a:extLst>
          </p:cNvPr>
          <p:cNvSpPr/>
          <p:nvPr userDrawn="1"/>
        </p:nvSpPr>
        <p:spPr>
          <a:xfrm>
            <a:off x="0" y="0"/>
            <a:ext cx="3045795" cy="6858000"/>
          </a:xfrm>
          <a:prstGeom prst="rect">
            <a:avLst/>
          </a:prstGeom>
          <a:solidFill>
            <a:srgbClr val="FFB4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 Kodak_logo_MECH_160224_RED.png">
            <a:extLst>
              <a:ext uri="{FF2B5EF4-FFF2-40B4-BE49-F238E27FC236}">
                <a16:creationId xmlns:a16="http://schemas.microsoft.com/office/drawing/2014/main" id="{2364C3B6-E4EE-4C7C-B636-25852BB3E8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60" y="1257385"/>
            <a:ext cx="1438275" cy="12512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C8126D-7B63-488C-932D-25A0616235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48024" y="1476209"/>
            <a:ext cx="8386313" cy="2705266"/>
          </a:xfrm>
        </p:spPr>
        <p:txBody>
          <a:bodyPr anchor="b">
            <a:normAutofit/>
          </a:bodyPr>
          <a:lstStyle>
            <a:lvl1pPr algn="ctr">
              <a:defRPr sz="5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421543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">
            <a:extLst>
              <a:ext uri="{FF2B5EF4-FFF2-40B4-BE49-F238E27FC236}">
                <a16:creationId xmlns:a16="http://schemas.microsoft.com/office/drawing/2014/main" id="{09B4A9A0-60E7-4E1B-A322-441506DF4D7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394450"/>
            <a:ext cx="12192000" cy="463550"/>
            <a:chOff x="1" y="6394450"/>
            <a:chExt cx="12192000" cy="46355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A81CC0E-6A38-40D4-B6BE-B682BB5D91AC}"/>
                </a:ext>
              </a:extLst>
            </p:cNvPr>
            <p:cNvSpPr/>
            <p:nvPr userDrawn="1"/>
          </p:nvSpPr>
          <p:spPr>
            <a:xfrm>
              <a:off x="1" y="6394450"/>
              <a:ext cx="12192000" cy="463550"/>
            </a:xfrm>
            <a:prstGeom prst="rect">
              <a:avLst/>
            </a:prstGeom>
            <a:solidFill>
              <a:srgbClr val="FFB40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16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1" name="Picture 6" descr="Kodak 2015_166w.png">
              <a:extLst>
                <a:ext uri="{FF2B5EF4-FFF2-40B4-BE49-F238E27FC236}">
                  <a16:creationId xmlns:a16="http://schemas.microsoft.com/office/drawing/2014/main" id="{A0E122D4-9C12-401D-A21E-F324699508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02" y="6473917"/>
              <a:ext cx="350309" cy="304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5999450E-502C-4CFA-92D0-B7B681CD9F57}"/>
              </a:ext>
            </a:extLst>
          </p:cNvPr>
          <p:cNvSpPr/>
          <p:nvPr userDrawn="1"/>
        </p:nvSpPr>
        <p:spPr>
          <a:xfrm>
            <a:off x="0" y="4864365"/>
            <a:ext cx="12192000" cy="1993635"/>
          </a:xfrm>
          <a:prstGeom prst="rect">
            <a:avLst/>
          </a:prstGeom>
          <a:solidFill>
            <a:srgbClr val="FFB4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998FCC-0764-4D94-AD19-039722BA3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158" y="4864365"/>
            <a:ext cx="10515600" cy="716027"/>
          </a:xfrm>
        </p:spPr>
        <p:txBody>
          <a:bodyPr anchor="b"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377DC-6CBE-48A0-8082-88386225F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049E5FE-9008-445F-A150-4F01A93589D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 Kodak_logo_MECH_160224_RED.png">
            <a:extLst>
              <a:ext uri="{FF2B5EF4-FFF2-40B4-BE49-F238E27FC236}">
                <a16:creationId xmlns:a16="http://schemas.microsoft.com/office/drawing/2014/main" id="{E529D632-4B3A-4595-B2CD-144803E664A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812" y="5709243"/>
            <a:ext cx="851460" cy="740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1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D35E393-4988-4483-B395-ABDFE652104D}"/>
              </a:ext>
            </a:extLst>
          </p:cNvPr>
          <p:cNvSpPr/>
          <p:nvPr userDrawn="1"/>
        </p:nvSpPr>
        <p:spPr>
          <a:xfrm>
            <a:off x="1" y="1"/>
            <a:ext cx="1740454" cy="6858000"/>
          </a:xfrm>
          <a:prstGeom prst="rect">
            <a:avLst/>
          </a:prstGeom>
          <a:solidFill>
            <a:srgbClr val="FFB4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8" name="Picture 7" descr=" Kodak_logo_MECH_160224_RED.png">
            <a:extLst>
              <a:ext uri="{FF2B5EF4-FFF2-40B4-BE49-F238E27FC236}">
                <a16:creationId xmlns:a16="http://schemas.microsoft.com/office/drawing/2014/main" id="{C7760944-7149-4526-BA6B-3699E17516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8" y="5709243"/>
            <a:ext cx="851460" cy="740770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5D97C9C-002F-4FBF-9B00-4A1F96EA85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7391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049E5FE-9008-445F-A150-4F01A9358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25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">
            <a:extLst>
              <a:ext uri="{FF2B5EF4-FFF2-40B4-BE49-F238E27FC236}">
                <a16:creationId xmlns:a16="http://schemas.microsoft.com/office/drawing/2014/main" id="{B45BC3FB-2B6D-40E2-94A7-67457DC06C9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394450"/>
            <a:ext cx="12192000" cy="463550"/>
            <a:chOff x="1" y="6394450"/>
            <a:chExt cx="12192000" cy="46355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FF6CF47-DBD0-4F1C-979D-FE6DBBC84AC4}"/>
                </a:ext>
              </a:extLst>
            </p:cNvPr>
            <p:cNvSpPr/>
            <p:nvPr userDrawn="1"/>
          </p:nvSpPr>
          <p:spPr>
            <a:xfrm>
              <a:off x="1" y="6394450"/>
              <a:ext cx="12192000" cy="463550"/>
            </a:xfrm>
            <a:prstGeom prst="rect">
              <a:avLst/>
            </a:prstGeom>
            <a:solidFill>
              <a:srgbClr val="FFB40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16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8" name="Picture 6" descr="Kodak 2015_166w.png">
              <a:extLst>
                <a:ext uri="{FF2B5EF4-FFF2-40B4-BE49-F238E27FC236}">
                  <a16:creationId xmlns:a16="http://schemas.microsoft.com/office/drawing/2014/main" id="{46E0BB47-5B79-4CB4-A82F-05A9C50987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02" y="6473917"/>
              <a:ext cx="350309" cy="304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3C48CFA-73DB-46AF-8FD4-2C341534C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E63194-89E3-4153-81AE-BEC6551BEC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9E5FE-9008-445F-A150-4F01A93589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E44C56-74EA-4819-93BB-8C593EE50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839913"/>
            <a:ext cx="10515600" cy="4076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678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">
            <a:extLst>
              <a:ext uri="{FF2B5EF4-FFF2-40B4-BE49-F238E27FC236}">
                <a16:creationId xmlns:a16="http://schemas.microsoft.com/office/drawing/2014/main" id="{93FBEAD5-E11D-4641-9779-D492EA7FAFF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394450"/>
            <a:ext cx="12192000" cy="463550"/>
            <a:chOff x="1" y="6394450"/>
            <a:chExt cx="12192000" cy="46355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150CEDF-45A7-4C30-B34F-CE874C73B32E}"/>
                </a:ext>
              </a:extLst>
            </p:cNvPr>
            <p:cNvSpPr/>
            <p:nvPr userDrawn="1"/>
          </p:nvSpPr>
          <p:spPr>
            <a:xfrm>
              <a:off x="1" y="6394450"/>
              <a:ext cx="12192000" cy="463550"/>
            </a:xfrm>
            <a:prstGeom prst="rect">
              <a:avLst/>
            </a:prstGeom>
            <a:solidFill>
              <a:srgbClr val="FFB40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16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8" name="Picture 6" descr="Kodak 2015_166w.png">
              <a:extLst>
                <a:ext uri="{FF2B5EF4-FFF2-40B4-BE49-F238E27FC236}">
                  <a16:creationId xmlns:a16="http://schemas.microsoft.com/office/drawing/2014/main" id="{F5F998B7-F55E-4FA9-BCBC-7DD398C996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02" y="6473917"/>
              <a:ext cx="350309" cy="304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5B6F2C0-F431-43B7-B971-39771E4BA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1050" y="365125"/>
            <a:ext cx="676275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50AD4-A44A-4AD2-A428-8D3E8814E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1050" y="2247899"/>
            <a:ext cx="6762750" cy="3929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6A6EB-C1B4-49B2-A4EC-2BC1B1147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E5FE-9008-445F-A150-4F01A935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6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">
            <a:extLst>
              <a:ext uri="{FF2B5EF4-FFF2-40B4-BE49-F238E27FC236}">
                <a16:creationId xmlns:a16="http://schemas.microsoft.com/office/drawing/2014/main" id="{8ABED327-2128-4D8A-9E01-F3D4F7E1238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394450"/>
            <a:ext cx="12192000" cy="463550"/>
            <a:chOff x="1" y="6394450"/>
            <a:chExt cx="12192000" cy="46355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B369DBF-063F-4302-850B-CDBEB283AA3B}"/>
                </a:ext>
              </a:extLst>
            </p:cNvPr>
            <p:cNvSpPr/>
            <p:nvPr userDrawn="1"/>
          </p:nvSpPr>
          <p:spPr>
            <a:xfrm>
              <a:off x="1" y="6394450"/>
              <a:ext cx="12192000" cy="463550"/>
            </a:xfrm>
            <a:prstGeom prst="rect">
              <a:avLst/>
            </a:prstGeom>
            <a:solidFill>
              <a:srgbClr val="FFB40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16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7" name="Picture 6" descr="Kodak 2015_166w.png">
              <a:extLst>
                <a:ext uri="{FF2B5EF4-FFF2-40B4-BE49-F238E27FC236}">
                  <a16:creationId xmlns:a16="http://schemas.microsoft.com/office/drawing/2014/main" id="{DE30A612-5EB3-4C92-9B45-C75ADD2B92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02" y="6473917"/>
              <a:ext cx="350309" cy="304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5B6F2C0-F431-43B7-B971-39771E4BA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65125"/>
            <a:ext cx="107061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6A6EB-C1B4-49B2-A4EC-2BC1B1147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E5FE-9008-445F-A150-4F01A935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135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">
            <a:extLst>
              <a:ext uri="{FF2B5EF4-FFF2-40B4-BE49-F238E27FC236}">
                <a16:creationId xmlns:a16="http://schemas.microsoft.com/office/drawing/2014/main" id="{87D50FC0-B39B-4C9A-86B3-AD58766F103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394450"/>
            <a:ext cx="12192000" cy="463550"/>
            <a:chOff x="1" y="6394450"/>
            <a:chExt cx="12192000" cy="46355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3B47CEE-F4BC-4BFA-BB84-9F5ECDDF944A}"/>
                </a:ext>
              </a:extLst>
            </p:cNvPr>
            <p:cNvSpPr/>
            <p:nvPr userDrawn="1"/>
          </p:nvSpPr>
          <p:spPr>
            <a:xfrm>
              <a:off x="1" y="6394450"/>
              <a:ext cx="12192000" cy="463550"/>
            </a:xfrm>
            <a:prstGeom prst="rect">
              <a:avLst/>
            </a:prstGeom>
            <a:solidFill>
              <a:srgbClr val="FFB40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16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9" name="Picture 6" descr="Kodak 2015_166w.png">
              <a:extLst>
                <a:ext uri="{FF2B5EF4-FFF2-40B4-BE49-F238E27FC236}">
                  <a16:creationId xmlns:a16="http://schemas.microsoft.com/office/drawing/2014/main" id="{8104F0DA-1AC2-43A3-A7A5-787C3120A2C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02" y="6473917"/>
              <a:ext cx="350309" cy="304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D47AEE8-0749-40A9-9685-7813DF197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1BF3E-2E29-4E0A-8338-79B2CAFE06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F5ED3E-56D8-4F57-B3DC-920D8A8F68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34E7AD-D730-4667-96A9-2A1E1EE1B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E5FE-9008-445F-A150-4F01A935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34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">
            <a:extLst>
              <a:ext uri="{FF2B5EF4-FFF2-40B4-BE49-F238E27FC236}">
                <a16:creationId xmlns:a16="http://schemas.microsoft.com/office/drawing/2014/main" id="{C33C5549-4FE9-443C-9EB6-B5306171EE6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394450"/>
            <a:ext cx="12192000" cy="463550"/>
            <a:chOff x="1" y="6394450"/>
            <a:chExt cx="12192000" cy="46355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20FDCD0-D1E0-4EE7-A17E-E3621D233D05}"/>
                </a:ext>
              </a:extLst>
            </p:cNvPr>
            <p:cNvSpPr/>
            <p:nvPr userDrawn="1"/>
          </p:nvSpPr>
          <p:spPr>
            <a:xfrm>
              <a:off x="1" y="6394450"/>
              <a:ext cx="12192000" cy="463550"/>
            </a:xfrm>
            <a:prstGeom prst="rect">
              <a:avLst/>
            </a:prstGeom>
            <a:solidFill>
              <a:srgbClr val="FFB40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16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1" name="Picture 6" descr="Kodak 2015_166w.png">
              <a:extLst>
                <a:ext uri="{FF2B5EF4-FFF2-40B4-BE49-F238E27FC236}">
                  <a16:creationId xmlns:a16="http://schemas.microsoft.com/office/drawing/2014/main" id="{5E03C870-4039-49BD-9EF8-A3BD346B97B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02" y="6473917"/>
              <a:ext cx="350309" cy="304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462B23-B6CC-4475-88C6-9D483267C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6F09A-F55E-441A-9775-4F9C9082D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679944-A5D7-47E4-9BB1-C71EF33D5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BA5C90-15F8-470A-B4FF-C9C8598435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98C0CB-9E2C-4FEE-B373-9444AC86E7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35169F-2132-4924-8017-E0CB1AD34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E5FE-9008-445F-A150-4F01A935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03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">
            <a:extLst>
              <a:ext uri="{FF2B5EF4-FFF2-40B4-BE49-F238E27FC236}">
                <a16:creationId xmlns:a16="http://schemas.microsoft.com/office/drawing/2014/main" id="{EEDAAB65-6970-4D82-B618-1BA62FE0EF8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394450"/>
            <a:ext cx="12192000" cy="463550"/>
            <a:chOff x="1" y="6394450"/>
            <a:chExt cx="12192000" cy="46355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0D9DA65-FD84-40FD-A29C-B41CF49E8536}"/>
                </a:ext>
              </a:extLst>
            </p:cNvPr>
            <p:cNvSpPr/>
            <p:nvPr userDrawn="1"/>
          </p:nvSpPr>
          <p:spPr>
            <a:xfrm>
              <a:off x="1" y="6394450"/>
              <a:ext cx="12192000" cy="463550"/>
            </a:xfrm>
            <a:prstGeom prst="rect">
              <a:avLst/>
            </a:prstGeom>
            <a:solidFill>
              <a:srgbClr val="FFB40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16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7" name="Picture 6" descr="Kodak 2015_166w.png">
              <a:extLst>
                <a:ext uri="{FF2B5EF4-FFF2-40B4-BE49-F238E27FC236}">
                  <a16:creationId xmlns:a16="http://schemas.microsoft.com/office/drawing/2014/main" id="{9ED3DBA6-4610-4DA2-B956-F827CB9F72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02" y="6473917"/>
              <a:ext cx="350309" cy="304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CC09D0-46CE-41D7-BA89-19A5886A2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5AFCB3-E33E-44EA-BDBA-8C6634FE1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E5FE-9008-445F-A150-4F01A935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67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C75D9D-08DE-4A32-8B71-2EAB4A2FF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19A67-7D6E-4E60-A7A6-EF434CFDF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287E0-34E3-414A-A7A0-2E235D84C8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7391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049E5FE-9008-445F-A150-4F01A9358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7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4" r:id="rId3"/>
    <p:sldLayoutId id="2147483669" r:id="rId4"/>
    <p:sldLayoutId id="2147483650" r:id="rId5"/>
    <p:sldLayoutId id="2147483665" r:id="rId6"/>
    <p:sldLayoutId id="2147483652" r:id="rId7"/>
    <p:sldLayoutId id="2147483653" r:id="rId8"/>
    <p:sldLayoutId id="2147483654" r:id="rId9"/>
    <p:sldLayoutId id="2147483656" r:id="rId10"/>
    <p:sldLayoutId id="2147483657" r:id="rId11"/>
    <p:sldLayoutId id="2147483666" r:id="rId12"/>
    <p:sldLayoutId id="214748366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6238103-5506-48EF-A110-018A65FC7C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ING Newspaper Conference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C33D492-1A6F-493C-B2DC-19453E838E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4416" y="3602037"/>
            <a:ext cx="7523584" cy="2133599"/>
          </a:xfrm>
        </p:spPr>
        <p:txBody>
          <a:bodyPr>
            <a:normAutofit fontScale="47500" lnSpcReduction="20000"/>
          </a:bodyPr>
          <a:lstStyle/>
          <a:p>
            <a:endParaRPr lang="en-US" dirty="0"/>
          </a:p>
          <a:p>
            <a:r>
              <a:rPr lang="en-US" sz="5100" dirty="0"/>
              <a:t>Plate &amp; Tariff discussion</a:t>
            </a:r>
          </a:p>
          <a:p>
            <a:r>
              <a:rPr lang="en-US" sz="5100" dirty="0"/>
              <a:t>September 25,2025</a:t>
            </a:r>
          </a:p>
          <a:p>
            <a:endParaRPr lang="en-US" sz="4500" dirty="0"/>
          </a:p>
          <a:p>
            <a:r>
              <a:rPr lang="en-US" sz="4500" dirty="0"/>
              <a:t>Ted McGrew  VP Sales  </a:t>
            </a:r>
          </a:p>
          <a:p>
            <a:r>
              <a:rPr lang="en-US" sz="4500" dirty="0"/>
              <a:t>Kodak Newspapers</a:t>
            </a:r>
          </a:p>
        </p:txBody>
      </p:sp>
    </p:spTree>
    <p:extLst>
      <p:ext uri="{BB962C8B-B14F-4D97-AF65-F5344CB8AC3E}">
        <p14:creationId xmlns:p14="http://schemas.microsoft.com/office/powerpoint/2010/main" val="147606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AA298DD-8BF5-4628-B8CC-41D33986C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Section 232 Aluminum Tariff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366ED6-FB3E-40F9-B11F-638875DE312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Started in 2018</a:t>
            </a:r>
          </a:p>
          <a:p>
            <a:r>
              <a:rPr lang="en-US" sz="2800" dirty="0"/>
              <a:t>Source coil of aluminum today from Great Britain &amp; Germany</a:t>
            </a:r>
          </a:p>
          <a:p>
            <a:r>
              <a:rPr lang="en-US" sz="2800" dirty="0"/>
              <a:t>No use of Chinese aluminum by Kodak</a:t>
            </a:r>
          </a:p>
          <a:p>
            <a:r>
              <a:rPr lang="en-US" sz="2800" dirty="0"/>
              <a:t>Tariff started at 25% in 2025 and has moved up to 50% today</a:t>
            </a:r>
          </a:p>
          <a:p>
            <a:r>
              <a:rPr lang="en-US" sz="2800" dirty="0"/>
              <a:t>No distinction between finished goods &amp; coil tariff amounts</a:t>
            </a:r>
          </a:p>
          <a:p>
            <a:r>
              <a:rPr lang="en-US" sz="2800" dirty="0"/>
              <a:t>Department of Commerce no longer accepting or issuing exceptions from Section 232 steel and aluminum tariffs</a:t>
            </a:r>
          </a:p>
        </p:txBody>
      </p:sp>
    </p:spTree>
    <p:extLst>
      <p:ext uri="{BB962C8B-B14F-4D97-AF65-F5344CB8AC3E}">
        <p14:creationId xmlns:p14="http://schemas.microsoft.com/office/powerpoint/2010/main" val="2181200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F66AB-BE3B-CE43-91DD-7ED09CE04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Other tariffs in place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4A8949-8AA4-358F-7C73-38677AC6A9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Section 301 Free Trade Tariff—assessed to countries deemed by US to be violating free trade policies.  Administered by USTR (United States Trade Representative).  Started in 2018</a:t>
            </a:r>
          </a:p>
          <a:p>
            <a:r>
              <a:rPr lang="en-US" dirty="0"/>
              <a:t>Section 604 Reciprocal Tariff—can be assessed to a specific country.  Can also be reduced/eliminated if Section 232 tariff is assessed.</a:t>
            </a:r>
          </a:p>
          <a:p>
            <a:r>
              <a:rPr lang="en-US" dirty="0"/>
              <a:t>Section 604 Fentanyl Tariff– assessed to those countries deemed by US that are not doing enough to stop the flow of fentanyl into the </a:t>
            </a:r>
            <a:r>
              <a:rPr lang="en-US" dirty="0" err="1"/>
              <a:t>US..China</a:t>
            </a:r>
            <a:r>
              <a:rPr lang="en-US" dirty="0"/>
              <a:t>, Mexico and Canada are those effected at this time</a:t>
            </a:r>
          </a:p>
          <a:p>
            <a:r>
              <a:rPr lang="en-US" dirty="0"/>
              <a:t>Major violator of these has been China but they are not the only country being assessed at this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1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556F-FE3A-FC19-28A9-FDAA25D57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LME barometer for pricing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94F9D-CD8E-C3AA-FC21-F794125590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Formerly able to track plate price movements with movements in LME/aluminum—still a good starting point but not the end all</a:t>
            </a:r>
          </a:p>
          <a:p>
            <a:r>
              <a:rPr lang="en-US" dirty="0"/>
              <a:t>Given continued drop in North America plate consumption and continued increase in demands from auto/can industry this is no longer the case</a:t>
            </a:r>
          </a:p>
          <a:p>
            <a:r>
              <a:rPr lang="en-US" dirty="0"/>
              <a:t>Limited number of suppliers of </a:t>
            </a:r>
            <a:r>
              <a:rPr lang="en-US" dirty="0" err="1"/>
              <a:t>lithograde</a:t>
            </a:r>
            <a:r>
              <a:rPr lang="en-US" dirty="0"/>
              <a:t> with decreasing demand</a:t>
            </a:r>
          </a:p>
          <a:p>
            <a:r>
              <a:rPr lang="en-US" dirty="0"/>
              <a:t>Suppliers are adding additional “surcharges” to get price where they want it to continue manufacture of the product</a:t>
            </a:r>
          </a:p>
          <a:p>
            <a:r>
              <a:rPr lang="en-US" dirty="0"/>
              <a:t>LME fairly stable between $2,200-$2,500 metric </a:t>
            </a:r>
            <a:r>
              <a:rPr lang="en-US" dirty="0" err="1"/>
              <a:t>tonne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704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10B40-6F8E-45D8-9E8E-F1072C02DA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2273" y="1476209"/>
            <a:ext cx="8222064" cy="108857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041761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Slide Mas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0C734E2-2C0A-450C-8BD2-2AEAFF1A0F37}" vid="{429F53D5-9E1B-4C7A-BC1A-74BD04FF1C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dace656-e520-4081-8683-8794d6cd9f50" xsi:nil="true"/>
    <lcf76f155ced4ddcb4097134ff3c332f xmlns="69d1394c-70f3-48eb-8d28-298f7578566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0297F5BFB90F4A9BDF678246082832" ma:contentTypeVersion="15" ma:contentTypeDescription="Create a new document." ma:contentTypeScope="" ma:versionID="4328b88b0f714a79318b5cef1417fe59">
  <xsd:schema xmlns:xsd="http://www.w3.org/2001/XMLSchema" xmlns:xs="http://www.w3.org/2001/XMLSchema" xmlns:p="http://schemas.microsoft.com/office/2006/metadata/properties" xmlns:ns2="69d1394c-70f3-48eb-8d28-298f7578566c" xmlns:ns3="6dace656-e520-4081-8683-8794d6cd9f50" targetNamespace="http://schemas.microsoft.com/office/2006/metadata/properties" ma:root="true" ma:fieldsID="5f91d3b469d5306791a2e3e522d549f8" ns2:_="" ns3:_="">
    <xsd:import namespace="69d1394c-70f3-48eb-8d28-298f7578566c"/>
    <xsd:import namespace="6dace656-e520-4081-8683-8794d6cd9f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1394c-70f3-48eb-8d28-298f757856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b2a36fa-304d-4ff2-a959-8b0e2ee50e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ace656-e520-4081-8683-8794d6cd9f50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9d4ace4a-b14c-4cd9-8465-0197129f5027}" ma:internalName="TaxCatchAll" ma:showField="CatchAllData" ma:web="6dace656-e520-4081-8683-8794d6cd9f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675E55-037C-4B6A-BEC6-A74E40308A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DDAC75-7391-44D9-9336-689FA7D43C2E}">
  <ds:schemaRefs>
    <ds:schemaRef ds:uri="http://schemas.microsoft.com/office/2006/metadata/properties"/>
    <ds:schemaRef ds:uri="http://schemas.microsoft.com/office/infopath/2007/PartnerControls"/>
    <ds:schemaRef ds:uri="6dace656-e520-4081-8683-8794d6cd9f50"/>
    <ds:schemaRef ds:uri="69d1394c-70f3-48eb-8d28-298f7578566c"/>
  </ds:schemaRefs>
</ds:datastoreItem>
</file>

<file path=customXml/itemProps3.xml><?xml version="1.0" encoding="utf-8"?>
<ds:datastoreItem xmlns:ds="http://schemas.openxmlformats.org/officeDocument/2006/customXml" ds:itemID="{E0533A32-C969-4412-BE15-F7548A8AD2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d1394c-70f3-48eb-8d28-298f7578566c"/>
    <ds:schemaRef ds:uri="6dace656-e520-4081-8683-8794d6cd9f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KodakPresentationTemplate2022 (1)</Template>
  <TotalTime>117</TotalTime>
  <Words>288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Content Slide Master</vt:lpstr>
      <vt:lpstr>ING Newspaper Conference</vt:lpstr>
      <vt:lpstr>Section 232 Aluminum Tariff</vt:lpstr>
      <vt:lpstr>Other tariffs in place</vt:lpstr>
      <vt:lpstr>LME barometer for pricing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McGrew, Ted O</dc:creator>
  <cp:lastModifiedBy>McGrew, Ted O</cp:lastModifiedBy>
  <cp:revision>1</cp:revision>
  <dcterms:created xsi:type="dcterms:W3CDTF">2025-09-20T15:40:07Z</dcterms:created>
  <dcterms:modified xsi:type="dcterms:W3CDTF">2025-09-22T12:52:16Z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0x010100C70297F5BFB90F4A9BDF678246082832</vt:lpwstr>
  </property>
  <property fmtid="{D5CDD505-2E9C-101B-9397-08002B2CF9AE}" pid="3" name="MediaServiceImageTags">
    <vt:lpwstr/>
  </property>
</Properties>
</file>