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15D33C-FEA8-4314-8843-13704E2EE9D3}" v="3" dt="2025-09-15T16:31:24.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76" autoAdjust="0"/>
    <p:restoredTop sz="74448"/>
  </p:normalViewPr>
  <p:slideViewPr>
    <p:cSldViewPr snapToGrid="0">
      <p:cViewPr varScale="1">
        <p:scale>
          <a:sx n="80" d="100"/>
          <a:sy n="80" d="100"/>
        </p:scale>
        <p:origin x="5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D2944-F437-E44D-9354-E4ED93CFC37D}" type="datetimeFigureOut">
              <a:rPr lang="en-US" smtClean="0"/>
              <a:t>9/15/25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22E0FE-54C1-6D45-9925-A6EF74A93ADA}" type="slidenum">
              <a:rPr lang="en-US" smtClean="0"/>
              <a:t>‹#›</a:t>
            </a:fld>
            <a:endParaRPr lang="en-US"/>
          </a:p>
        </p:txBody>
      </p:sp>
    </p:spTree>
    <p:extLst>
      <p:ext uri="{BB962C8B-B14F-4D97-AF65-F5344CB8AC3E}">
        <p14:creationId xmlns:p14="http://schemas.microsoft.com/office/powerpoint/2010/main" val="4170057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622E0FE-54C1-6D45-9925-A6EF74A93ADA}" type="slidenum">
              <a:rPr lang="en-US" smtClean="0"/>
              <a:t>2</a:t>
            </a:fld>
            <a:endParaRPr lang="en-US"/>
          </a:p>
        </p:txBody>
      </p:sp>
    </p:spTree>
    <p:extLst>
      <p:ext uri="{BB962C8B-B14F-4D97-AF65-F5344CB8AC3E}">
        <p14:creationId xmlns:p14="http://schemas.microsoft.com/office/powerpoint/2010/main" val="3643623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Consolidating print runs and optimizing press schedules. </a:t>
            </a:r>
            <a:r>
              <a:rPr lang="en-US" sz="1800" b="0" i="1" dirty="0">
                <a:solidFill>
                  <a:srgbClr val="000000"/>
                </a:solidFill>
                <a:effectLst/>
                <a:latin typeface="Helvetica Neue" panose="02000503000000020004" pitchFamily="2" charset="0"/>
              </a:rPr>
              <a:t> SW  can discuss route optimization and manufacturing facility consolidations</a:t>
            </a:r>
            <a:r>
              <a:rPr lang="en-US" sz="1800" b="0" i="0" dirty="0">
                <a:solidFill>
                  <a:srgbClr val="000000"/>
                </a:solidFill>
                <a:effectLst/>
                <a:latin typeface="Helvetica Neue" panose="02000503000000020004" pitchFamily="2" charset="0"/>
              </a:rPr>
              <a:t>.</a:t>
            </a:r>
            <a:endParaRPr lang="en-US" b="0" i="0"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Regional partnerships for shared transportation and hauling.  </a:t>
            </a:r>
            <a:r>
              <a:rPr lang="en-US" sz="1800" b="0" i="1" dirty="0">
                <a:solidFill>
                  <a:srgbClr val="000000"/>
                </a:solidFill>
                <a:effectLst/>
                <a:latin typeface="Helvetica Neue" panose="02000503000000020004" pitchFamily="2" charset="0"/>
              </a:rPr>
              <a:t>Stress the need for right sizing vehicle used by our contractors.   Most runs now can be done in straight truck or sprinter vans.  Vehicle needs will only get smaller.</a:t>
            </a:r>
            <a:endParaRPr lang="en-US" b="0" i="1"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Reducing waste through tighter inventory management and predictive analytics for print demand. </a:t>
            </a:r>
            <a:r>
              <a:rPr lang="en-US" sz="1800" b="0" i="1" dirty="0">
                <a:solidFill>
                  <a:srgbClr val="000000"/>
                </a:solidFill>
                <a:effectLst/>
                <a:latin typeface="Helvetica Neue" panose="02000503000000020004" pitchFamily="2" charset="0"/>
              </a:rPr>
              <a:t> High cost of newsprint inventory sitting in warehouses and managing single copy draws.  Gannett has a waste target for every press run and leaders are incentivized to achieve it.</a:t>
            </a:r>
            <a:endParaRPr lang="en-US" b="0" i="1"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Exploring alternative suppliers and renegotiating vendor contracts.   </a:t>
            </a:r>
            <a:r>
              <a:rPr lang="en-US" sz="1800" b="0" i="1" dirty="0">
                <a:solidFill>
                  <a:srgbClr val="000000"/>
                </a:solidFill>
                <a:effectLst/>
                <a:latin typeface="Helvetica Neue" panose="02000503000000020004" pitchFamily="2" charset="0"/>
              </a:rPr>
              <a:t>Falling print volumes will make digital printing viable in the very near future.</a:t>
            </a:r>
            <a:endParaRPr lang="en-US" b="0" i="1"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22E0FE-54C1-6D45-9925-A6EF74A93ADA}" type="slidenum">
              <a:rPr lang="en-US" smtClean="0"/>
              <a:t>3</a:t>
            </a:fld>
            <a:endParaRPr lang="en-US"/>
          </a:p>
        </p:txBody>
      </p:sp>
    </p:spTree>
    <p:extLst>
      <p:ext uri="{BB962C8B-B14F-4D97-AF65-F5344CB8AC3E}">
        <p14:creationId xmlns:p14="http://schemas.microsoft.com/office/powerpoint/2010/main" val="2495480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DB62D-AAD7-AB82-9205-E20A7EE2AE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57CF19-E71F-05A2-4DEA-5556582882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D4AA1C-7DF9-C072-A474-998110C434A0}"/>
              </a:ext>
            </a:extLst>
          </p:cNvPr>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Cross-training staff to cover multiple roles and improve flexibility.</a:t>
            </a: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Investing in automation for prepress, ad placement, and pagination to reduce labor-intensive tasks.  Gannett strives to have as many press runs as possible have similar layouts and page counts each night to reduce set up time.   Gannett spends more time making ready that we do actually printing papers.</a:t>
            </a:r>
            <a:endParaRPr lang="en-US" b="0" i="0"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Centralizing certain functions (layout, design, digital operations) for economies of scale.  Gannett has moved to a singular operations team that includes Manufacturing, Distribution, Logistics, Design Center, Customer Service, Retail Sales and Gannett Supply.</a:t>
            </a:r>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A7739DD6-C9E9-C9B7-B011-3AE9ACA5E325}"/>
              </a:ext>
            </a:extLst>
          </p:cNvPr>
          <p:cNvSpPr>
            <a:spLocks noGrp="1"/>
          </p:cNvSpPr>
          <p:nvPr>
            <p:ph type="sldNum" sz="quarter" idx="5"/>
          </p:nvPr>
        </p:nvSpPr>
        <p:spPr/>
        <p:txBody>
          <a:bodyPr/>
          <a:lstStyle/>
          <a:p>
            <a:fld id="{E622E0FE-54C1-6D45-9925-A6EF74A93ADA}" type="slidenum">
              <a:rPr lang="en-US" smtClean="0"/>
              <a:t>4</a:t>
            </a:fld>
            <a:endParaRPr lang="en-US"/>
          </a:p>
        </p:txBody>
      </p:sp>
    </p:spTree>
    <p:extLst>
      <p:ext uri="{BB962C8B-B14F-4D97-AF65-F5344CB8AC3E}">
        <p14:creationId xmlns:p14="http://schemas.microsoft.com/office/powerpoint/2010/main" val="46967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Using AI-driven tools for copyediting, personalization, and customer service to reduce repetitive workloads.  Gannett is moving towards Agentic AI in customer service to reduce the expense associated with speaking to a live customer service agent.</a:t>
            </a:r>
            <a:endParaRPr lang="en-US" b="0" i="0" dirty="0">
              <a:solidFill>
                <a:srgbClr val="000000"/>
              </a:solidFill>
              <a:effectLst/>
              <a:latin typeface="arial" panose="020B0604020202020204" pitchFamily="34" charset="0"/>
            </a:endParaRPr>
          </a:p>
          <a:p>
            <a:pPr algn="l">
              <a:spcBef>
                <a:spcPts val="0"/>
              </a:spcBef>
            </a:pPr>
            <a:r>
              <a:rPr lang="en-US" sz="1800" b="0" i="0" dirty="0">
                <a:solidFill>
                  <a:srgbClr val="000000"/>
                </a:solidFill>
                <a:effectLst/>
                <a:latin typeface="Helvetica Neue" panose="02000503000000020004" pitchFamily="2" charset="0"/>
              </a:rPr>
              <a:t>• Investing in cloud-based solutions to lower IT infrastructure costs.</a:t>
            </a:r>
          </a:p>
          <a:p>
            <a:pPr algn="l">
              <a:spcBef>
                <a:spcPts val="0"/>
              </a:spcBef>
            </a:pPr>
            <a:r>
              <a:rPr lang="en-US" sz="1800" b="0" i="0" dirty="0">
                <a:solidFill>
                  <a:srgbClr val="000000"/>
                </a:solidFill>
                <a:effectLst/>
                <a:latin typeface="Helvetica Neue" panose="02000503000000020004" pitchFamily="2" charset="0"/>
              </a:rPr>
              <a:t>• Leveraging digital subscription models and bundling products for higher revenue per reader.</a:t>
            </a:r>
            <a:endParaRPr lang="en-US" b="0" i="0"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22E0FE-54C1-6D45-9925-A6EF74A93ADA}" type="slidenum">
              <a:rPr lang="en-US" smtClean="0"/>
              <a:t>5</a:t>
            </a:fld>
            <a:endParaRPr lang="en-US"/>
          </a:p>
        </p:txBody>
      </p:sp>
    </p:spTree>
    <p:extLst>
      <p:ext uri="{BB962C8B-B14F-4D97-AF65-F5344CB8AC3E}">
        <p14:creationId xmlns:p14="http://schemas.microsoft.com/office/powerpoint/2010/main" val="296034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solidFill>
                  <a:srgbClr val="550055"/>
                </a:solidFill>
                <a:effectLst/>
                <a:latin typeface="Helvetica Neue" panose="02000503000000020004" pitchFamily="2" charset="0"/>
              </a:rPr>
              <a:t>Reducing utility costs through energy-efficient presses and facilities.</a:t>
            </a:r>
            <a:endParaRPr lang="en-US" b="0" i="0" dirty="0">
              <a:solidFill>
                <a:srgbClr val="550055"/>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550055"/>
                </a:solidFill>
                <a:effectLst/>
                <a:latin typeface="Helvetica Neue" panose="02000503000000020004" pitchFamily="2" charset="0"/>
              </a:rPr>
              <a:t>Paper savings through smarter page planning and reducing unused ad space.</a:t>
            </a:r>
            <a:endParaRPr lang="en-US" b="0" i="0" dirty="0">
              <a:solidFill>
                <a:srgbClr val="550055"/>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550055"/>
                </a:solidFill>
                <a:effectLst/>
                <a:latin typeface="Helvetica Neue" panose="02000503000000020004" pitchFamily="2" charset="0"/>
              </a:rPr>
              <a:t>Exploring grants or incentives for environmentally friendly operations.</a:t>
            </a:r>
            <a:endParaRPr lang="en-US" b="0" i="0" dirty="0">
              <a:solidFill>
                <a:srgbClr val="550055"/>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22E0FE-54C1-6D45-9925-A6EF74A93ADA}" type="slidenum">
              <a:rPr lang="en-US" smtClean="0"/>
              <a:t>6</a:t>
            </a:fld>
            <a:endParaRPr lang="en-US"/>
          </a:p>
        </p:txBody>
      </p:sp>
    </p:spTree>
    <p:extLst>
      <p:ext uri="{BB962C8B-B14F-4D97-AF65-F5344CB8AC3E}">
        <p14:creationId xmlns:p14="http://schemas.microsoft.com/office/powerpoint/2010/main" val="2409756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effectLst/>
                <a:latin typeface="Helvetica Neue" panose="02000503000000020004" pitchFamily="2" charset="0"/>
              </a:rPr>
              <a:t>Engaging employees to suggest cost-saving ideas—those closest to the work often spot the biggest opportunities.</a:t>
            </a:r>
            <a:endParaRPr lang="en-US" b="0" i="0" dirty="0">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effectLst/>
                <a:latin typeface="Helvetica Neue" panose="02000503000000020004" pitchFamily="2" charset="0"/>
              </a:rPr>
              <a:t>Celebrating successful initiatives to build momentum for ongoing improvement.</a:t>
            </a:r>
            <a:endParaRPr lang="en-US" b="0" i="0" dirty="0">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effectLst/>
                <a:latin typeface="Helvetica Neue" panose="02000503000000020004" pitchFamily="2" charset="0"/>
              </a:rPr>
              <a:t>Viewing cost savings not as cuts, but as opportunities to reinvest in journalism and innovation.</a:t>
            </a:r>
            <a:endParaRPr lang="en-US" b="0" i="0" dirty="0">
              <a:effectLst/>
              <a:latin typeface="arial" panose="020B0604020202020204" pitchFamily="34" charset="0"/>
            </a:endParaRPr>
          </a:p>
          <a:p>
            <a:pPr marL="228600" marR="0" algn="l">
              <a:spcAft>
                <a:spcPts val="0"/>
              </a:spcAft>
            </a:pPr>
            <a:r>
              <a:rPr lang="en-US" sz="1800" b="0" i="0" dirty="0">
                <a:solidFill>
                  <a:srgbClr val="000000"/>
                </a:solidFill>
                <a:effectLst/>
                <a:latin typeface="arial" panose="020B0604020202020204" pitchFamily="34" charset="0"/>
              </a:rPr>
              <a:t>One of the goals of the Gannett Operations team is to extend the print runway as long as possible. This will allow our colleagues focusing on digital growth more time to build the best model possible.</a:t>
            </a:r>
            <a:endParaRPr lang="en-US" b="0" i="0"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622E0FE-54C1-6D45-9925-A6EF74A93ADA}" type="slidenum">
              <a:rPr lang="en-US" smtClean="0"/>
              <a:t>7</a:t>
            </a:fld>
            <a:endParaRPr lang="en-US"/>
          </a:p>
        </p:txBody>
      </p:sp>
    </p:spTree>
    <p:extLst>
      <p:ext uri="{BB962C8B-B14F-4D97-AF65-F5344CB8AC3E}">
        <p14:creationId xmlns:p14="http://schemas.microsoft.com/office/powerpoint/2010/main" val="1446596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Cost savings in the current environment require </a:t>
            </a:r>
            <a:r>
              <a:rPr lang="en-US" sz="1800" b="1" i="0" dirty="0">
                <a:solidFill>
                  <a:srgbClr val="000000"/>
                </a:solidFill>
                <a:effectLst/>
                <a:latin typeface="Helvetica Neue" panose="02000503000000020004" pitchFamily="2" charset="0"/>
              </a:rPr>
              <a:t>creativity, collaboration, and courage to rethink old models</a:t>
            </a:r>
            <a:r>
              <a:rPr lang="en-US" sz="1800" b="0" i="0" dirty="0">
                <a:solidFill>
                  <a:srgbClr val="000000"/>
                </a:solidFill>
                <a:effectLst/>
                <a:latin typeface="Helvetica Neue" panose="02000503000000020004" pitchFamily="2" charset="0"/>
              </a:rPr>
              <a:t>.</a:t>
            </a:r>
            <a:endParaRPr lang="en-US" b="0" i="0"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The goal isn’t just “doing more with less,” but </a:t>
            </a:r>
            <a:r>
              <a:rPr lang="en-US" sz="1800" b="1" i="0" dirty="0">
                <a:solidFill>
                  <a:srgbClr val="000000"/>
                </a:solidFill>
                <a:effectLst/>
                <a:latin typeface="Helvetica Neue" panose="02000503000000020004" pitchFamily="2" charset="0"/>
              </a:rPr>
              <a:t>doing smarter with what we have</a:t>
            </a:r>
            <a:r>
              <a:rPr lang="en-US" sz="1800" b="0" i="0" dirty="0">
                <a:solidFill>
                  <a:srgbClr val="000000"/>
                </a:solidFill>
                <a:effectLst/>
                <a:latin typeface="Helvetica Neue" panose="02000503000000020004" pitchFamily="2" charset="0"/>
              </a:rPr>
              <a:t>.</a:t>
            </a:r>
            <a:endParaRPr lang="en-US" b="0" i="0" dirty="0">
              <a:solidFill>
                <a:srgbClr val="000000"/>
              </a:solidFill>
              <a:effectLst/>
              <a:latin typeface="arial" panose="020B0604020202020204" pitchFamily="34" charset="0"/>
            </a:endParaRPr>
          </a:p>
          <a:p>
            <a:pPr algn="l">
              <a:spcBef>
                <a:spcPts val="0"/>
              </a:spcBef>
              <a:spcAft>
                <a:spcPts val="0"/>
              </a:spcAft>
              <a:buFont typeface="Arial" panose="020B0604020202020204" pitchFamily="34" charset="0"/>
              <a:buChar char="•"/>
            </a:pPr>
            <a:r>
              <a:rPr lang="en-US" sz="1800" b="0" i="0" dirty="0">
                <a:solidFill>
                  <a:srgbClr val="000000"/>
                </a:solidFill>
                <a:effectLst/>
                <a:latin typeface="Helvetica Neue" panose="02000503000000020004" pitchFamily="2" charset="0"/>
              </a:rPr>
              <a:t>Every dollar saved can strengthen the ability to invest in quality reporting, technology, and community service.</a:t>
            </a:r>
            <a:endParaRPr lang="en-US" b="0" i="0" dirty="0">
              <a:solidFill>
                <a:srgbClr val="000000"/>
              </a:solidFill>
              <a:effectLst/>
              <a:latin typeface="arial" panose="020B0604020202020204" pitchFamily="34" charset="0"/>
            </a:endParaRPr>
          </a:p>
          <a:p>
            <a:br>
              <a:rPr lang="en-US" dirty="0"/>
            </a:br>
            <a:endParaRPr lang="en-US" dirty="0"/>
          </a:p>
        </p:txBody>
      </p:sp>
      <p:sp>
        <p:nvSpPr>
          <p:cNvPr id="4" name="Slide Number Placeholder 3"/>
          <p:cNvSpPr>
            <a:spLocks noGrp="1"/>
          </p:cNvSpPr>
          <p:nvPr>
            <p:ph type="sldNum" sz="quarter" idx="5"/>
          </p:nvPr>
        </p:nvSpPr>
        <p:spPr/>
        <p:txBody>
          <a:bodyPr/>
          <a:lstStyle/>
          <a:p>
            <a:fld id="{E622E0FE-54C1-6D45-9925-A6EF74A93ADA}" type="slidenum">
              <a:rPr lang="en-US" smtClean="0"/>
              <a:t>8</a:t>
            </a:fld>
            <a:endParaRPr lang="en-US"/>
          </a:p>
        </p:txBody>
      </p:sp>
    </p:spTree>
    <p:extLst>
      <p:ext uri="{BB962C8B-B14F-4D97-AF65-F5344CB8AC3E}">
        <p14:creationId xmlns:p14="http://schemas.microsoft.com/office/powerpoint/2010/main" val="33104530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9427E5-DC7B-40BF-9F98-9E7A9BB1A5C5}" type="datetimeFigureOut">
              <a:rPr lang="en-US" smtClean="0"/>
              <a:t>9/15/25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476325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64632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103433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41E351D-F3E5-42EF-93CF-D00A4F629091}"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682100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013804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F9427E5-DC7B-40BF-9F98-9E7A9BB1A5C5}" type="datetimeFigureOut">
              <a:rPr lang="en-US" smtClean="0"/>
              <a:t>9/15/25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472626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F9427E5-DC7B-40BF-9F98-9E7A9BB1A5C5}" type="datetimeFigureOut">
              <a:rPr lang="en-US" smtClean="0"/>
              <a:t>9/15/25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36931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9427E5-DC7B-40BF-9F98-9E7A9BB1A5C5}" type="datetimeFigureOut">
              <a:rPr lang="en-US" smtClean="0"/>
              <a:t>9/15/25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057329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3F9427E5-DC7B-40BF-9F98-9E7A9BB1A5C5}" type="datetimeFigureOut">
              <a:rPr lang="en-US" smtClean="0"/>
              <a:t>9/15/25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A41E351D-F3E5-42EF-93CF-D00A4F629091}" type="slidenum">
              <a:rPr lang="en-US" smtClean="0"/>
              <a:t>‹#›</a:t>
            </a:fld>
            <a:endParaRPr lang="en-US"/>
          </a:p>
        </p:txBody>
      </p:sp>
    </p:spTree>
    <p:extLst>
      <p:ext uri="{BB962C8B-B14F-4D97-AF65-F5344CB8AC3E}">
        <p14:creationId xmlns:p14="http://schemas.microsoft.com/office/powerpoint/2010/main" val="326679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9427E5-DC7B-40BF-9F98-9E7A9BB1A5C5}" type="datetimeFigureOut">
              <a:rPr lang="en-US" smtClean="0"/>
              <a:t>9/15/25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485726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9427E5-DC7B-40BF-9F98-9E7A9BB1A5C5}" type="datetimeFigureOut">
              <a:rPr lang="en-US" smtClean="0"/>
              <a:t>9/15/25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336340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4074628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9427E5-DC7B-40BF-9F98-9E7A9BB1A5C5}" type="datetimeFigureOut">
              <a:rPr lang="en-US" smtClean="0"/>
              <a:t>9/15/25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485722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9427E5-DC7B-40BF-9F98-9E7A9BB1A5C5}" type="datetimeFigureOut">
              <a:rPr lang="en-US" smtClean="0"/>
              <a:t>9/15/25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113166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F9427E5-DC7B-40BF-9F98-9E7A9BB1A5C5}" type="datetimeFigureOut">
              <a:rPr lang="en-US" smtClean="0"/>
              <a:t>9/15/25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2918349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79823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427E5-DC7B-40BF-9F98-9E7A9BB1A5C5}" type="datetimeFigureOut">
              <a:rPr lang="en-US" smtClean="0"/>
              <a:t>9/15/25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E351D-F3E5-42EF-93CF-D00A4F629091}" type="slidenum">
              <a:rPr lang="en-US" smtClean="0"/>
              <a:t>‹#›</a:t>
            </a:fld>
            <a:endParaRPr lang="en-US"/>
          </a:p>
        </p:txBody>
      </p:sp>
    </p:spTree>
    <p:extLst>
      <p:ext uri="{BB962C8B-B14F-4D97-AF65-F5344CB8AC3E}">
        <p14:creationId xmlns:p14="http://schemas.microsoft.com/office/powerpoint/2010/main" val="347395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F9427E5-DC7B-40BF-9F98-9E7A9BB1A5C5}" type="datetimeFigureOut">
              <a:rPr lang="en-US" smtClean="0"/>
              <a:t>9/15/25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A41E351D-F3E5-42EF-93CF-D00A4F629091}" type="slidenum">
              <a:rPr lang="en-US" smtClean="0"/>
              <a:t>‹#›</a:t>
            </a:fld>
            <a:endParaRPr lang="en-US"/>
          </a:p>
        </p:txBody>
      </p:sp>
    </p:spTree>
    <p:extLst>
      <p:ext uri="{BB962C8B-B14F-4D97-AF65-F5344CB8AC3E}">
        <p14:creationId xmlns:p14="http://schemas.microsoft.com/office/powerpoint/2010/main" val="113092256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F8149-1766-6877-E099-7E9CD1DDC5DA}"/>
              </a:ext>
            </a:extLst>
          </p:cNvPr>
          <p:cNvSpPr>
            <a:spLocks noGrp="1"/>
          </p:cNvSpPr>
          <p:nvPr>
            <p:ph type="ctrTitle"/>
          </p:nvPr>
        </p:nvSpPr>
        <p:spPr>
          <a:xfrm>
            <a:off x="-457200" y="914399"/>
            <a:ext cx="9144000" cy="1477963"/>
          </a:xfrm>
        </p:spPr>
        <p:txBody>
          <a:bodyPr>
            <a:normAutofit/>
          </a:bodyPr>
          <a:lstStyle/>
          <a:p>
            <a:r>
              <a:rPr lang="en-US"/>
              <a:t>Cost Savings</a:t>
            </a:r>
            <a:br>
              <a:rPr lang="en-US"/>
            </a:br>
            <a:r>
              <a:rPr lang="en-US" sz="3100"/>
              <a:t>How To Leverage in the Current Environment</a:t>
            </a:r>
            <a:endParaRPr lang="en-US" sz="3100" dirty="0"/>
          </a:p>
        </p:txBody>
      </p:sp>
      <p:sp>
        <p:nvSpPr>
          <p:cNvPr id="3" name="Subtitle 2">
            <a:extLst>
              <a:ext uri="{FF2B5EF4-FFF2-40B4-BE49-F238E27FC236}">
                <a16:creationId xmlns:a16="http://schemas.microsoft.com/office/drawing/2014/main" id="{A8DED3B4-42CA-910B-AE81-9BF1CFBE5959}"/>
              </a:ext>
            </a:extLst>
          </p:cNvPr>
          <p:cNvSpPr>
            <a:spLocks noGrp="1"/>
          </p:cNvSpPr>
          <p:nvPr>
            <p:ph type="subTitle" idx="1"/>
          </p:nvPr>
        </p:nvSpPr>
        <p:spPr>
          <a:xfrm>
            <a:off x="1381760" y="4337409"/>
            <a:ext cx="9144000" cy="2387600"/>
          </a:xfrm>
        </p:spPr>
        <p:txBody>
          <a:bodyPr>
            <a:normAutofit fontScale="92500" lnSpcReduction="20000"/>
          </a:bodyPr>
          <a:lstStyle/>
          <a:p>
            <a:r>
              <a:rPr lang="en-US" sz="3500" b="1" i="1" dirty="0"/>
              <a:t>Meghan </a:t>
            </a:r>
            <a:r>
              <a:rPr lang="en-US" sz="3500" b="1" i="1" dirty="0" err="1"/>
              <a:t>Milkowski</a:t>
            </a:r>
            <a:r>
              <a:rPr lang="en-US" sz="3500" b="1" i="1" dirty="0"/>
              <a:t> </a:t>
            </a:r>
          </a:p>
          <a:p>
            <a:r>
              <a:rPr lang="en-US" dirty="0"/>
              <a:t>Senior Vice-President and General Manager / Print Group </a:t>
            </a:r>
          </a:p>
          <a:p>
            <a:r>
              <a:rPr lang="en-US" b="1" dirty="0"/>
              <a:t>Dow Jones</a:t>
            </a:r>
          </a:p>
          <a:p>
            <a:r>
              <a:rPr lang="en-US" sz="3500" b="1" i="1" dirty="0"/>
              <a:t>Steve </a:t>
            </a:r>
            <a:r>
              <a:rPr lang="en-US" sz="3500" b="1" i="1" dirty="0" err="1"/>
              <a:t>Wagenlander</a:t>
            </a:r>
            <a:endParaRPr lang="en-US" sz="3500" b="1" i="1" dirty="0"/>
          </a:p>
          <a:p>
            <a:r>
              <a:rPr lang="en-US" dirty="0"/>
              <a:t>Senior Vice President / Operations</a:t>
            </a:r>
          </a:p>
          <a:p>
            <a:r>
              <a:rPr lang="en-US" b="1" dirty="0"/>
              <a:t>Gannett</a:t>
            </a:r>
          </a:p>
        </p:txBody>
      </p:sp>
    </p:spTree>
    <p:extLst>
      <p:ext uri="{BB962C8B-B14F-4D97-AF65-F5344CB8AC3E}">
        <p14:creationId xmlns:p14="http://schemas.microsoft.com/office/powerpoint/2010/main" val="3638392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E8238-BE86-5A29-30E9-FBAEFEE6A59E}"/>
              </a:ext>
            </a:extLst>
          </p:cNvPr>
          <p:cNvSpPr>
            <a:spLocks noGrp="1"/>
          </p:cNvSpPr>
          <p:nvPr>
            <p:ph type="title"/>
          </p:nvPr>
        </p:nvSpPr>
        <p:spPr/>
        <p:txBody>
          <a:bodyPr/>
          <a:lstStyle/>
          <a:p>
            <a:r>
              <a:rPr lang="en-US" dirty="0"/>
              <a:t>Conversation Agenda</a:t>
            </a:r>
          </a:p>
        </p:txBody>
      </p:sp>
      <p:sp>
        <p:nvSpPr>
          <p:cNvPr id="3" name="Content Placeholder 2">
            <a:extLst>
              <a:ext uri="{FF2B5EF4-FFF2-40B4-BE49-F238E27FC236}">
                <a16:creationId xmlns:a16="http://schemas.microsoft.com/office/drawing/2014/main" id="{84B9204A-DB8C-C85B-E0F4-0923FB89D3E3}"/>
              </a:ext>
            </a:extLst>
          </p:cNvPr>
          <p:cNvSpPr>
            <a:spLocks noGrp="1"/>
          </p:cNvSpPr>
          <p:nvPr>
            <p:ph idx="1"/>
          </p:nvPr>
        </p:nvSpPr>
        <p:spPr/>
        <p:txBody>
          <a:bodyPr>
            <a:normAutofit/>
          </a:bodyPr>
          <a:lstStyle/>
          <a:p>
            <a:r>
              <a:rPr lang="en-US" dirty="0"/>
              <a:t>Opening Comments </a:t>
            </a:r>
          </a:p>
          <a:p>
            <a:pPr marL="457200" lvl="1" indent="0">
              <a:buNone/>
            </a:pPr>
            <a:r>
              <a:rPr lang="en-US" i="1" dirty="0"/>
              <a:t>(Hint:  This will be a group conversation!)</a:t>
            </a:r>
          </a:p>
          <a:p>
            <a:r>
              <a:rPr lang="en-US" dirty="0"/>
              <a:t>Print Operations and Supply Chain Efficiencies</a:t>
            </a:r>
          </a:p>
          <a:p>
            <a:r>
              <a:rPr lang="en-US" dirty="0"/>
              <a:t>Workforce and Workflow Optimization</a:t>
            </a:r>
          </a:p>
          <a:p>
            <a:r>
              <a:rPr lang="en-US" dirty="0"/>
              <a:t>Technology and Digital Leverage</a:t>
            </a:r>
          </a:p>
          <a:p>
            <a:r>
              <a:rPr lang="en-US" dirty="0"/>
              <a:t>Sustainability and Energy Savings</a:t>
            </a:r>
          </a:p>
          <a:p>
            <a:r>
              <a:rPr lang="en-US" dirty="0"/>
              <a:t>Culture of Continuous Improvement</a:t>
            </a:r>
          </a:p>
          <a:p>
            <a:r>
              <a:rPr lang="en-US" dirty="0"/>
              <a:t>Closing Comments and Questions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9809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29033-E1A6-049E-7278-6919525C1A37}"/>
              </a:ext>
            </a:extLst>
          </p:cNvPr>
          <p:cNvSpPr>
            <a:spLocks noGrp="1"/>
          </p:cNvSpPr>
          <p:nvPr>
            <p:ph type="title"/>
          </p:nvPr>
        </p:nvSpPr>
        <p:spPr/>
        <p:txBody>
          <a:bodyPr/>
          <a:lstStyle/>
          <a:p>
            <a:r>
              <a:rPr lang="en-US" sz="3600" b="1" i="0" dirty="0">
                <a:effectLst/>
              </a:rPr>
              <a:t>Print Operations &amp; </a:t>
            </a:r>
            <a:br>
              <a:rPr lang="en-US" sz="3600" b="1" i="0" dirty="0">
                <a:effectLst/>
              </a:rPr>
            </a:br>
            <a:r>
              <a:rPr lang="en-US" sz="3600" b="1" i="0" dirty="0">
                <a:effectLst/>
              </a:rPr>
              <a:t>Supply Chain Efficiencies</a:t>
            </a:r>
            <a:endParaRPr lang="en-US" dirty="0"/>
          </a:p>
        </p:txBody>
      </p:sp>
      <p:pic>
        <p:nvPicPr>
          <p:cNvPr id="6" name="Picture Placeholder 5" descr="Truck outline">
            <a:extLst>
              <a:ext uri="{FF2B5EF4-FFF2-40B4-BE49-F238E27FC236}">
                <a16:creationId xmlns:a16="http://schemas.microsoft.com/office/drawing/2014/main" id="{7BF644BC-AA21-012F-F777-D26FAF89326E}"/>
              </a:ext>
            </a:extLst>
          </p:cNvPr>
          <p:cNvPicPr>
            <a:picLocks noGrp="1" noChangeAspect="1"/>
          </p:cNvPicPr>
          <p:nvPr>
            <p:ph type="pic" idx="1"/>
          </p:nvPr>
        </p:nvPicPr>
        <p:blipFill>
          <a:blip r:embed="rId3">
            <a:extLst>
              <a:ext uri="{96DAC541-7B7A-43D3-8B79-37D633B846F1}">
                <asvg:svgBlip xmlns:asvg="http://schemas.microsoft.com/office/drawing/2016/SVG/main" r:embed="rId4"/>
              </a:ext>
            </a:extLst>
          </a:blip>
          <a:srcRect t="16837" b="16837"/>
          <a:stretch>
            <a:fillRect/>
          </a:stretch>
        </p:blipFill>
        <p:spPr>
          <a:xfrm>
            <a:off x="7843601" y="2882936"/>
            <a:ext cx="3779507" cy="2507188"/>
          </a:xfrm>
        </p:spPr>
      </p:pic>
      <p:sp>
        <p:nvSpPr>
          <p:cNvPr id="4" name="Text Placeholder 3">
            <a:extLst>
              <a:ext uri="{FF2B5EF4-FFF2-40B4-BE49-F238E27FC236}">
                <a16:creationId xmlns:a16="http://schemas.microsoft.com/office/drawing/2014/main" id="{A16681E0-9025-318A-C589-B652CDBF1CC0}"/>
              </a:ext>
            </a:extLst>
          </p:cNvPr>
          <p:cNvSpPr>
            <a:spLocks noGrp="1"/>
          </p:cNvSpPr>
          <p:nvPr>
            <p:ph type="body" sz="half" idx="2"/>
          </p:nvPr>
        </p:nvSpPr>
        <p:spPr>
          <a:xfrm>
            <a:off x="680323" y="2505457"/>
            <a:ext cx="7661573" cy="3599315"/>
          </a:xfrm>
        </p:spPr>
        <p:txBody>
          <a:bodyPr>
            <a:normAutofit fontScale="92500" lnSpcReduction="10000"/>
          </a:bodyPr>
          <a:lstStyle/>
          <a:p>
            <a:pPr marL="285750" indent="-285750">
              <a:buFont typeface="Arial" panose="020B0604020202020204" pitchFamily="34" charset="0"/>
              <a:buChar char="•"/>
            </a:pPr>
            <a:r>
              <a:rPr lang="en-US" sz="2800" dirty="0"/>
              <a:t>Consolidate print runs and optimize schedules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0" i="0" dirty="0">
                <a:effectLst/>
              </a:rPr>
              <a:t>Shared transportation and hauling</a:t>
            </a:r>
          </a:p>
          <a:p>
            <a:pPr marL="285750" indent="-285750">
              <a:buFont typeface="Arial" panose="020B0604020202020204" pitchFamily="34" charset="0"/>
              <a:buChar char="•"/>
            </a:pPr>
            <a:endParaRPr lang="en-US" sz="2800" b="0" i="0" dirty="0">
              <a:effectLst/>
            </a:endParaRPr>
          </a:p>
          <a:p>
            <a:pPr marL="285750" indent="-285750">
              <a:buFont typeface="Arial" panose="020B0604020202020204" pitchFamily="34" charset="0"/>
              <a:buChar char="•"/>
            </a:pPr>
            <a:r>
              <a:rPr lang="en-US" sz="2800" b="0" i="0" dirty="0">
                <a:effectLst/>
              </a:rPr>
              <a:t>Reduce waste</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0" i="0" dirty="0">
                <a:effectLst/>
              </a:rPr>
              <a:t>Explore alternative suppliers and renegotiate vendor contracts</a:t>
            </a:r>
            <a:endParaRPr lang="en-US" sz="2800" dirty="0"/>
          </a:p>
        </p:txBody>
      </p:sp>
    </p:spTree>
    <p:extLst>
      <p:ext uri="{BB962C8B-B14F-4D97-AF65-F5344CB8AC3E}">
        <p14:creationId xmlns:p14="http://schemas.microsoft.com/office/powerpoint/2010/main" val="553742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937912FA-24D6-DE34-4D3A-FE7DC0EBC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001EB9-0081-E2D5-7E72-C5ED6E54D8DA}"/>
              </a:ext>
            </a:extLst>
          </p:cNvPr>
          <p:cNvSpPr>
            <a:spLocks noGrp="1"/>
          </p:cNvSpPr>
          <p:nvPr>
            <p:ph type="title"/>
          </p:nvPr>
        </p:nvSpPr>
        <p:spPr/>
        <p:txBody>
          <a:bodyPr/>
          <a:lstStyle/>
          <a:p>
            <a:r>
              <a:rPr lang="en-US" sz="3600" b="1" i="0" dirty="0">
                <a:effectLst/>
              </a:rPr>
              <a:t>Workforce &amp; </a:t>
            </a:r>
            <a:br>
              <a:rPr lang="en-US" sz="3600" b="1" i="0" dirty="0">
                <a:effectLst/>
              </a:rPr>
            </a:br>
            <a:r>
              <a:rPr lang="en-US" sz="3600" b="1" i="0" dirty="0">
                <a:effectLst/>
              </a:rPr>
              <a:t>Workflow Optimization</a:t>
            </a:r>
            <a:endParaRPr lang="en-US" dirty="0"/>
          </a:p>
        </p:txBody>
      </p:sp>
      <p:sp>
        <p:nvSpPr>
          <p:cNvPr id="4" name="Text Placeholder 3">
            <a:extLst>
              <a:ext uri="{FF2B5EF4-FFF2-40B4-BE49-F238E27FC236}">
                <a16:creationId xmlns:a16="http://schemas.microsoft.com/office/drawing/2014/main" id="{61645163-3E4D-AACA-4C91-065944A2CD7A}"/>
              </a:ext>
            </a:extLst>
          </p:cNvPr>
          <p:cNvSpPr>
            <a:spLocks noGrp="1"/>
          </p:cNvSpPr>
          <p:nvPr>
            <p:ph type="body" sz="half" idx="2"/>
          </p:nvPr>
        </p:nvSpPr>
        <p:spPr>
          <a:xfrm>
            <a:off x="680322" y="2336873"/>
            <a:ext cx="6866525" cy="3599315"/>
          </a:xfrm>
        </p:spPr>
        <p:txBody>
          <a:bodyPr>
            <a:normAutofit/>
          </a:bodyPr>
          <a:lstStyle/>
          <a:p>
            <a:pPr marL="285750" indent="-285750">
              <a:buFont typeface="Arial" panose="020B0604020202020204" pitchFamily="34" charset="0"/>
              <a:buChar char="•"/>
            </a:pPr>
            <a:r>
              <a:rPr lang="en-US" sz="2800" dirty="0"/>
              <a:t>Cross-train staff</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0" i="0" dirty="0">
                <a:effectLst/>
              </a:rPr>
              <a:t>Investigate automation</a:t>
            </a:r>
            <a:endParaRPr lang="en-US" sz="2800" dirty="0"/>
          </a:p>
          <a:p>
            <a:pPr marL="285750" indent="-285750">
              <a:buFont typeface="Arial" panose="020B0604020202020204" pitchFamily="34" charset="0"/>
              <a:buChar char="•"/>
            </a:pPr>
            <a:endParaRPr lang="en-US" sz="2800" b="0" i="0" dirty="0">
              <a:effectLst/>
            </a:endParaRPr>
          </a:p>
          <a:p>
            <a:pPr marL="285750" indent="-285750">
              <a:buFont typeface="Arial" panose="020B0604020202020204" pitchFamily="34" charset="0"/>
              <a:buChar char="•"/>
            </a:pPr>
            <a:r>
              <a:rPr lang="en-US" sz="2800" b="0" i="0" dirty="0">
                <a:effectLst/>
              </a:rPr>
              <a:t>Centralize certain functions</a:t>
            </a:r>
            <a:endParaRPr lang="en-US" sz="2800" dirty="0"/>
          </a:p>
        </p:txBody>
      </p:sp>
      <p:pic>
        <p:nvPicPr>
          <p:cNvPr id="10" name="Picture Placeholder 9" descr="Group with solid fill">
            <a:extLst>
              <a:ext uri="{FF2B5EF4-FFF2-40B4-BE49-F238E27FC236}">
                <a16:creationId xmlns:a16="http://schemas.microsoft.com/office/drawing/2014/main" id="{DB8F26F5-52CB-ACFE-C2C5-834BEF663DC0}"/>
              </a:ext>
            </a:extLst>
          </p:cNvPr>
          <p:cNvPicPr>
            <a:picLocks noGrp="1" noChangeAspect="1"/>
          </p:cNvPicPr>
          <p:nvPr>
            <p:ph type="pic" idx="1"/>
          </p:nvPr>
        </p:nvPicPr>
        <p:blipFill>
          <a:blip r:embed="rId3">
            <a:extLst>
              <a:ext uri="{96DAC541-7B7A-43D3-8B79-37D633B846F1}">
                <asvg:svgBlip xmlns:asvg="http://schemas.microsoft.com/office/drawing/2016/SVG/main" r:embed="rId4"/>
              </a:ext>
            </a:extLst>
          </a:blip>
          <a:srcRect t="20171" b="20171"/>
          <a:stretch>
            <a:fillRect/>
          </a:stretch>
        </p:blipFill>
        <p:spPr>
          <a:xfrm>
            <a:off x="6954982" y="2813000"/>
            <a:ext cx="3975791" cy="2371857"/>
          </a:xfrm>
        </p:spPr>
      </p:pic>
    </p:spTree>
    <p:extLst>
      <p:ext uri="{BB962C8B-B14F-4D97-AF65-F5344CB8AC3E}">
        <p14:creationId xmlns:p14="http://schemas.microsoft.com/office/powerpoint/2010/main" val="396953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C0273-D9B7-01DF-A8EF-0D9974E21A2F}"/>
              </a:ext>
            </a:extLst>
          </p:cNvPr>
          <p:cNvSpPr>
            <a:spLocks noGrp="1"/>
          </p:cNvSpPr>
          <p:nvPr>
            <p:ph type="title"/>
          </p:nvPr>
        </p:nvSpPr>
        <p:spPr/>
        <p:txBody>
          <a:bodyPr/>
          <a:lstStyle/>
          <a:p>
            <a:r>
              <a:rPr lang="en-US" dirty="0"/>
              <a:t>Technology &amp; Digital Leverage</a:t>
            </a:r>
          </a:p>
        </p:txBody>
      </p:sp>
      <p:sp>
        <p:nvSpPr>
          <p:cNvPr id="4" name="Text Placeholder 3">
            <a:extLst>
              <a:ext uri="{FF2B5EF4-FFF2-40B4-BE49-F238E27FC236}">
                <a16:creationId xmlns:a16="http://schemas.microsoft.com/office/drawing/2014/main" id="{005B9464-D07C-6379-E6EA-E503462824C5}"/>
              </a:ext>
            </a:extLst>
          </p:cNvPr>
          <p:cNvSpPr>
            <a:spLocks noGrp="1"/>
          </p:cNvSpPr>
          <p:nvPr>
            <p:ph type="body" sz="half" idx="2"/>
          </p:nvPr>
        </p:nvSpPr>
        <p:spPr>
          <a:xfrm>
            <a:off x="680323" y="2336873"/>
            <a:ext cx="7068014" cy="3599315"/>
          </a:xfrm>
        </p:spPr>
        <p:txBody>
          <a:bodyPr>
            <a:noAutofit/>
          </a:bodyPr>
          <a:lstStyle/>
          <a:p>
            <a:pPr marL="285750" indent="-285750">
              <a:buFont typeface="Arial" panose="020B0604020202020204" pitchFamily="34" charset="0"/>
              <a:buChar char="•"/>
            </a:pPr>
            <a:r>
              <a:rPr lang="en-US" sz="2800" dirty="0"/>
              <a:t>Use of AI-driven tools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0" i="0" dirty="0">
                <a:effectLst/>
              </a:rPr>
              <a:t>Investigate cloud-based solutions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b="0" i="0" dirty="0">
                <a:effectLst/>
              </a:rPr>
              <a:t>Leverage digital subscrip</a:t>
            </a:r>
            <a:r>
              <a:rPr lang="en-US" sz="2800" dirty="0"/>
              <a:t>tion models</a:t>
            </a:r>
          </a:p>
        </p:txBody>
      </p:sp>
      <p:pic>
        <p:nvPicPr>
          <p:cNvPr id="12" name="Picture Placeholder 11" descr="Cloud Computing with solid fill">
            <a:extLst>
              <a:ext uri="{FF2B5EF4-FFF2-40B4-BE49-F238E27FC236}">
                <a16:creationId xmlns:a16="http://schemas.microsoft.com/office/drawing/2014/main" id="{FE28D36E-CB20-8168-E51E-0485356F15B8}"/>
              </a:ext>
            </a:extLst>
          </p:cNvPr>
          <p:cNvPicPr>
            <a:picLocks noGrp="1" noChangeAspect="1"/>
          </p:cNvPicPr>
          <p:nvPr>
            <p:ph type="pic" idx="1"/>
          </p:nvPr>
        </p:nvPicPr>
        <p:blipFill>
          <a:blip r:embed="rId3">
            <a:extLst>
              <a:ext uri="{96DAC541-7B7A-43D3-8B79-37D633B846F1}">
                <asvg:svgBlip xmlns:asvg="http://schemas.microsoft.com/office/drawing/2016/SVG/main" r:embed="rId4"/>
              </a:ext>
            </a:extLst>
          </a:blip>
          <a:srcRect t="3956" b="1382"/>
          <a:stretch/>
        </p:blipFill>
        <p:spPr>
          <a:xfrm>
            <a:off x="7962331" y="2491791"/>
            <a:ext cx="3245997" cy="3073192"/>
          </a:xfrm>
        </p:spPr>
      </p:pic>
    </p:spTree>
    <p:extLst>
      <p:ext uri="{BB962C8B-B14F-4D97-AF65-F5344CB8AC3E}">
        <p14:creationId xmlns:p14="http://schemas.microsoft.com/office/powerpoint/2010/main" val="210995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4573E-4568-ABCC-5599-EE06E9D12CF5}"/>
              </a:ext>
            </a:extLst>
          </p:cNvPr>
          <p:cNvSpPr>
            <a:spLocks noGrp="1"/>
          </p:cNvSpPr>
          <p:nvPr>
            <p:ph type="title"/>
          </p:nvPr>
        </p:nvSpPr>
        <p:spPr/>
        <p:txBody>
          <a:bodyPr/>
          <a:lstStyle/>
          <a:p>
            <a:r>
              <a:rPr lang="en-US" dirty="0"/>
              <a:t>Sustainability &amp; Energy Savings</a:t>
            </a:r>
          </a:p>
        </p:txBody>
      </p:sp>
      <p:pic>
        <p:nvPicPr>
          <p:cNvPr id="6" name="Picture Placeholder 5" descr="Sustainability with solid fill">
            <a:extLst>
              <a:ext uri="{FF2B5EF4-FFF2-40B4-BE49-F238E27FC236}">
                <a16:creationId xmlns:a16="http://schemas.microsoft.com/office/drawing/2014/main" id="{320D9F30-754C-C239-7B2E-1FD5356D5A44}"/>
              </a:ext>
            </a:extLst>
          </p:cNvPr>
          <p:cNvPicPr>
            <a:picLocks noGrp="1" noChangeAspect="1"/>
          </p:cNvPicPr>
          <p:nvPr>
            <p:ph type="pic" idx="1"/>
          </p:nvPr>
        </p:nvPicPr>
        <p:blipFill>
          <a:blip r:embed="rId3">
            <a:extLst>
              <a:ext uri="{96DAC541-7B7A-43D3-8B79-37D633B846F1}">
                <asvg:svgBlip xmlns:asvg="http://schemas.microsoft.com/office/drawing/2016/SVG/main" r:embed="rId4"/>
              </a:ext>
            </a:extLst>
          </a:blip>
          <a:srcRect l="-3548" t="-689" r="3548" b="2693"/>
          <a:stretch/>
        </p:blipFill>
        <p:spPr>
          <a:xfrm>
            <a:off x="8197516" y="2737558"/>
            <a:ext cx="2879030" cy="2821782"/>
          </a:xfrm>
        </p:spPr>
      </p:pic>
      <p:sp>
        <p:nvSpPr>
          <p:cNvPr id="4" name="Text Placeholder 3">
            <a:extLst>
              <a:ext uri="{FF2B5EF4-FFF2-40B4-BE49-F238E27FC236}">
                <a16:creationId xmlns:a16="http://schemas.microsoft.com/office/drawing/2014/main" id="{2D840C71-05E1-A751-129A-E7C887847786}"/>
              </a:ext>
            </a:extLst>
          </p:cNvPr>
          <p:cNvSpPr>
            <a:spLocks noGrp="1"/>
          </p:cNvSpPr>
          <p:nvPr>
            <p:ph type="body" sz="half" idx="2"/>
          </p:nvPr>
        </p:nvSpPr>
        <p:spPr>
          <a:xfrm>
            <a:off x="680323" y="2336873"/>
            <a:ext cx="7966372" cy="3599315"/>
          </a:xfrm>
        </p:spPr>
        <p:txBody>
          <a:bodyPr>
            <a:normAutofit/>
          </a:bodyPr>
          <a:lstStyle/>
          <a:p>
            <a:pPr algn="l">
              <a:spcBef>
                <a:spcPts val="0"/>
              </a:spcBef>
              <a:spcAft>
                <a:spcPts val="0"/>
              </a:spcAft>
              <a:buFont typeface="Arial" panose="020B0604020202020204" pitchFamily="34" charset="0"/>
              <a:buChar char="•"/>
            </a:pPr>
            <a:r>
              <a:rPr lang="en-US" sz="2800" i="0" dirty="0">
                <a:effectLst/>
              </a:rPr>
              <a:t>Reducing utility costs</a:t>
            </a:r>
          </a:p>
          <a:p>
            <a:pPr algn="l">
              <a:spcBef>
                <a:spcPts val="0"/>
              </a:spcBef>
              <a:spcAft>
                <a:spcPts val="0"/>
              </a:spcAft>
              <a:buFont typeface="Arial" panose="020B0604020202020204" pitchFamily="34" charset="0"/>
              <a:buChar char="•"/>
            </a:pPr>
            <a:endParaRPr lang="en-US" sz="2800" dirty="0"/>
          </a:p>
          <a:p>
            <a:pPr algn="l">
              <a:spcBef>
                <a:spcPts val="0"/>
              </a:spcBef>
              <a:spcAft>
                <a:spcPts val="0"/>
              </a:spcAft>
              <a:buFont typeface="Arial" panose="020B0604020202020204" pitchFamily="34" charset="0"/>
              <a:buChar char="•"/>
            </a:pPr>
            <a:r>
              <a:rPr lang="en-US" sz="2800" i="0" dirty="0">
                <a:effectLst/>
              </a:rPr>
              <a:t>Paper savings through smarter page planning.</a:t>
            </a:r>
          </a:p>
          <a:p>
            <a:pPr algn="l">
              <a:spcBef>
                <a:spcPts val="0"/>
              </a:spcBef>
              <a:spcAft>
                <a:spcPts val="0"/>
              </a:spcAft>
              <a:buFont typeface="Arial" panose="020B0604020202020204" pitchFamily="34" charset="0"/>
              <a:buChar char="•"/>
            </a:pPr>
            <a:endParaRPr lang="en-US" sz="2800" i="0" dirty="0">
              <a:effectLst/>
            </a:endParaRPr>
          </a:p>
          <a:p>
            <a:pPr algn="l">
              <a:spcBef>
                <a:spcPts val="0"/>
              </a:spcBef>
              <a:spcAft>
                <a:spcPts val="0"/>
              </a:spcAft>
              <a:buFont typeface="Arial" panose="020B0604020202020204" pitchFamily="34" charset="0"/>
              <a:buChar char="•"/>
            </a:pPr>
            <a:r>
              <a:rPr lang="en-US" sz="2800" i="0" dirty="0">
                <a:effectLst/>
              </a:rPr>
              <a:t>Exploring incentives for environmentally friendly operations.</a:t>
            </a:r>
          </a:p>
        </p:txBody>
      </p:sp>
    </p:spTree>
    <p:extLst>
      <p:ext uri="{BB962C8B-B14F-4D97-AF65-F5344CB8AC3E}">
        <p14:creationId xmlns:p14="http://schemas.microsoft.com/office/powerpoint/2010/main" val="3367103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83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D4C8E-188F-027D-2A13-AA1716B0938E}"/>
              </a:ext>
            </a:extLst>
          </p:cNvPr>
          <p:cNvSpPr>
            <a:spLocks noGrp="1"/>
          </p:cNvSpPr>
          <p:nvPr>
            <p:ph type="title"/>
          </p:nvPr>
        </p:nvSpPr>
        <p:spPr/>
        <p:txBody>
          <a:bodyPr/>
          <a:lstStyle/>
          <a:p>
            <a:r>
              <a:rPr lang="en-US" dirty="0"/>
              <a:t>Culture of Continuous Improvement</a:t>
            </a:r>
          </a:p>
        </p:txBody>
      </p:sp>
      <p:pic>
        <p:nvPicPr>
          <p:cNvPr id="6" name="Picture Placeholder 5" descr="Cheers with solid fill">
            <a:extLst>
              <a:ext uri="{FF2B5EF4-FFF2-40B4-BE49-F238E27FC236}">
                <a16:creationId xmlns:a16="http://schemas.microsoft.com/office/drawing/2014/main" id="{70CD03F2-90AF-D048-6691-97D956859C29}"/>
              </a:ext>
            </a:extLst>
          </p:cNvPr>
          <p:cNvPicPr>
            <a:picLocks noGrp="1" noChangeAspect="1"/>
          </p:cNvPicPr>
          <p:nvPr>
            <p:ph type="pic" idx="1"/>
          </p:nvPr>
        </p:nvPicPr>
        <p:blipFill>
          <a:blip r:embed="rId3">
            <a:extLst>
              <a:ext uri="{96DAC541-7B7A-43D3-8B79-37D633B846F1}">
                <asvg:svgBlip xmlns:asvg="http://schemas.microsoft.com/office/drawing/2016/SVG/main" r:embed="rId4"/>
              </a:ext>
            </a:extLst>
          </a:blip>
          <a:srcRect t="-3759" b="-149"/>
          <a:stretch/>
        </p:blipFill>
        <p:spPr>
          <a:xfrm>
            <a:off x="8037416" y="2336873"/>
            <a:ext cx="3299503" cy="3429000"/>
          </a:xfrm>
        </p:spPr>
      </p:pic>
      <p:sp>
        <p:nvSpPr>
          <p:cNvPr id="4" name="Text Placeholder 3">
            <a:extLst>
              <a:ext uri="{FF2B5EF4-FFF2-40B4-BE49-F238E27FC236}">
                <a16:creationId xmlns:a16="http://schemas.microsoft.com/office/drawing/2014/main" id="{FD08D298-F9F0-536F-A132-59CE80DB0412}"/>
              </a:ext>
            </a:extLst>
          </p:cNvPr>
          <p:cNvSpPr>
            <a:spLocks noGrp="1"/>
          </p:cNvSpPr>
          <p:nvPr>
            <p:ph type="body" sz="half" idx="2"/>
          </p:nvPr>
        </p:nvSpPr>
        <p:spPr>
          <a:xfrm>
            <a:off x="680322" y="2336873"/>
            <a:ext cx="7196351" cy="3599315"/>
          </a:xfrm>
        </p:spPr>
        <p:txBody>
          <a:bodyPr>
            <a:noAutofit/>
          </a:bodyPr>
          <a:lstStyle/>
          <a:p>
            <a:pPr algn="l">
              <a:spcBef>
                <a:spcPts val="0"/>
              </a:spcBef>
              <a:spcAft>
                <a:spcPts val="0"/>
              </a:spcAft>
              <a:buFont typeface="Arial" panose="020B0604020202020204" pitchFamily="34" charset="0"/>
              <a:buChar char="•"/>
            </a:pPr>
            <a:r>
              <a:rPr lang="en-US" sz="2800" b="0" i="0" dirty="0">
                <a:effectLst/>
              </a:rPr>
              <a:t>Engaging employees to suggest cost-saving ideas.</a:t>
            </a:r>
          </a:p>
          <a:p>
            <a:pPr algn="l">
              <a:spcBef>
                <a:spcPts val="0"/>
              </a:spcBef>
              <a:spcAft>
                <a:spcPts val="0"/>
              </a:spcAft>
              <a:buFont typeface="Arial" panose="020B0604020202020204" pitchFamily="34" charset="0"/>
              <a:buChar char="•"/>
            </a:pPr>
            <a:endParaRPr lang="en-US" sz="2800" b="0" i="0" dirty="0">
              <a:effectLst/>
            </a:endParaRPr>
          </a:p>
          <a:p>
            <a:pPr algn="l">
              <a:spcBef>
                <a:spcPts val="0"/>
              </a:spcBef>
              <a:spcAft>
                <a:spcPts val="0"/>
              </a:spcAft>
              <a:buFont typeface="Arial" panose="020B0604020202020204" pitchFamily="34" charset="0"/>
              <a:buChar char="•"/>
            </a:pPr>
            <a:r>
              <a:rPr lang="en-US" sz="2800" b="0" i="0" dirty="0">
                <a:effectLst/>
              </a:rPr>
              <a:t>Celebrating successful </a:t>
            </a:r>
            <a:r>
              <a:rPr lang="en-US" sz="2800" dirty="0"/>
              <a:t>initiatives</a:t>
            </a:r>
            <a:r>
              <a:rPr lang="en-US" sz="2800" b="0" i="0" dirty="0">
                <a:effectLst/>
              </a:rPr>
              <a:t>.</a:t>
            </a:r>
          </a:p>
          <a:p>
            <a:pPr algn="l">
              <a:spcBef>
                <a:spcPts val="0"/>
              </a:spcBef>
              <a:spcAft>
                <a:spcPts val="0"/>
              </a:spcAft>
              <a:buFont typeface="Arial" panose="020B0604020202020204" pitchFamily="34" charset="0"/>
              <a:buChar char="•"/>
            </a:pPr>
            <a:endParaRPr lang="en-US" sz="2800" b="0" i="0" dirty="0">
              <a:effectLst/>
            </a:endParaRPr>
          </a:p>
          <a:p>
            <a:pPr algn="l">
              <a:spcBef>
                <a:spcPts val="0"/>
              </a:spcBef>
              <a:spcAft>
                <a:spcPts val="0"/>
              </a:spcAft>
              <a:buFont typeface="Arial" panose="020B0604020202020204" pitchFamily="34" charset="0"/>
              <a:buChar char="•"/>
            </a:pPr>
            <a:r>
              <a:rPr lang="en-US" sz="2800" b="0" i="0" dirty="0">
                <a:effectLst/>
              </a:rPr>
              <a:t>Viewing cost savings as opportunities to reinvest in innovation.</a:t>
            </a:r>
          </a:p>
          <a:p>
            <a:endParaRPr lang="en-US" sz="2800" dirty="0"/>
          </a:p>
        </p:txBody>
      </p:sp>
    </p:spTree>
    <p:extLst>
      <p:ext uri="{BB962C8B-B14F-4D97-AF65-F5344CB8AC3E}">
        <p14:creationId xmlns:p14="http://schemas.microsoft.com/office/powerpoint/2010/main" val="3483325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A376A-37F6-2AC7-F756-B8BBA463A37B}"/>
              </a:ext>
            </a:extLst>
          </p:cNvPr>
          <p:cNvSpPr>
            <a:spLocks noGrp="1"/>
          </p:cNvSpPr>
          <p:nvPr>
            <p:ph type="title"/>
          </p:nvPr>
        </p:nvSpPr>
        <p:spPr/>
        <p:txBody>
          <a:bodyPr>
            <a:normAutofit/>
          </a:bodyPr>
          <a:lstStyle/>
          <a:p>
            <a:r>
              <a:rPr lang="en-US" sz="3600" dirty="0"/>
              <a:t>Creativity involves breaking out of established patterns in order to look at things in a different way. </a:t>
            </a:r>
          </a:p>
        </p:txBody>
      </p:sp>
      <p:sp>
        <p:nvSpPr>
          <p:cNvPr id="3" name="Text Placeholder 2">
            <a:extLst>
              <a:ext uri="{FF2B5EF4-FFF2-40B4-BE49-F238E27FC236}">
                <a16:creationId xmlns:a16="http://schemas.microsoft.com/office/drawing/2014/main" id="{D719F66F-3A42-FBCB-2B13-66EF708FF530}"/>
              </a:ext>
            </a:extLst>
          </p:cNvPr>
          <p:cNvSpPr>
            <a:spLocks noGrp="1"/>
          </p:cNvSpPr>
          <p:nvPr>
            <p:ph type="body" sz="half" idx="13"/>
          </p:nvPr>
        </p:nvSpPr>
        <p:spPr/>
        <p:txBody>
          <a:bodyPr/>
          <a:lstStyle/>
          <a:p>
            <a:r>
              <a:rPr lang="en-US" dirty="0"/>
              <a:t>Edward de Bono, Psychologist</a:t>
            </a:r>
          </a:p>
        </p:txBody>
      </p:sp>
      <p:sp>
        <p:nvSpPr>
          <p:cNvPr id="4" name="Text Placeholder 3">
            <a:extLst>
              <a:ext uri="{FF2B5EF4-FFF2-40B4-BE49-F238E27FC236}">
                <a16:creationId xmlns:a16="http://schemas.microsoft.com/office/drawing/2014/main" id="{E7CB2317-956F-422C-D86D-4DB2BE7E53DA}"/>
              </a:ext>
            </a:extLst>
          </p:cNvPr>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54450899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c924c8d-3e16-4e88-bf26-d7fcfb14f2d5}" enabled="0" method="" siteId="{bc924c8d-3e16-4e88-bf26-d7fcfb14f2d5}" removed="1"/>
</clbl:labelList>
</file>

<file path=docProps/app.xml><?xml version="1.0" encoding="utf-8"?>
<Properties xmlns="http://schemas.openxmlformats.org/officeDocument/2006/extended-properties" xmlns:vt="http://schemas.openxmlformats.org/officeDocument/2006/docPropsVTypes">
  <Template>TM04033917[[fn=Berlin]]</Template>
  <TotalTime>4484</TotalTime>
  <Words>663</Words>
  <Application>Microsoft Macintosh PowerPoint</Application>
  <PresentationFormat>Widescreen</PresentationFormat>
  <Paragraphs>80</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Arial</vt:lpstr>
      <vt:lpstr>Helvetica Neue</vt:lpstr>
      <vt:lpstr>Trebuchet MS</vt:lpstr>
      <vt:lpstr>Berlin</vt:lpstr>
      <vt:lpstr>Cost Savings How To Leverage in the Current Environment</vt:lpstr>
      <vt:lpstr>Conversation Agenda</vt:lpstr>
      <vt:lpstr>Print Operations &amp;  Supply Chain Efficiencies</vt:lpstr>
      <vt:lpstr>Workforce &amp;  Workflow Optimization</vt:lpstr>
      <vt:lpstr>Technology &amp; Digital Leverage</vt:lpstr>
      <vt:lpstr>Sustainability &amp; Energy Savings</vt:lpstr>
      <vt:lpstr>Culture of Continuous Improvement</vt:lpstr>
      <vt:lpstr>Creativity involves breaking out of established patterns in order to look at things in a different way.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Wagenlander, Steve</dc:creator>
  <cp:lastModifiedBy>Meghan Milkowski</cp:lastModifiedBy>
  <cp:revision>5</cp:revision>
  <dcterms:created xsi:type="dcterms:W3CDTF">2025-09-13T15:50:09Z</dcterms:created>
  <dcterms:modified xsi:type="dcterms:W3CDTF">2025-09-16T18:53:48Z</dcterms:modified>
</cp:coreProperties>
</file>