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147482414" r:id="rId4"/>
    <p:sldId id="2147482410" r:id="rId5"/>
    <p:sldId id="2147482432" r:id="rId6"/>
    <p:sldId id="2147482402" r:id="rId7"/>
    <p:sldId id="2147482420" r:id="rId8"/>
    <p:sldId id="2147482431" r:id="rId9"/>
    <p:sldId id="2147482412" r:id="rId10"/>
    <p:sldId id="2147482429" r:id="rId11"/>
    <p:sldId id="2147482418" r:id="rId12"/>
    <p:sldId id="2147482433" r:id="rId13"/>
    <p:sldId id="2147482434" r:id="rId14"/>
    <p:sldId id="2147482435" r:id="rId15"/>
    <p:sldId id="2147482436" r:id="rId16"/>
    <p:sldId id="269" r:id="rId17"/>
    <p:sldId id="268" r:id="rId18"/>
  </p:sldIdLst>
  <p:sldSz cx="18288000" cy="10287000"/>
  <p:notesSz cx="6858000" cy="9144000"/>
  <p:embeddedFontLst>
    <p:embeddedFont>
      <p:font typeface="Candara" panose="020E0502030303020204" pitchFamily="34" charset="0"/>
      <p:regular r:id="rId20"/>
      <p:bold r:id="rId21"/>
      <p:italic r:id="rId22"/>
      <p:boldItalic r:id="rId23"/>
    </p:embeddedFont>
    <p:embeddedFont>
      <p:font typeface="Poppins" panose="00000500000000000000" pitchFamily="2" charset="0"/>
      <p:regular r:id="rId24"/>
      <p:bold r:id="rId25"/>
      <p:italic r:id="rId26"/>
      <p:boldItalic r:id="rId27"/>
    </p:embeddedFont>
    <p:embeddedFont>
      <p:font typeface="Poppins Bold" panose="00000800000000000000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2CF031-3132-695B-24AC-62FCA56C5526}" name="Chung Pi" initials="CP" userId="S::CPi@cherryroad.com::794ec3d8-3a55-47cc-839b-f5430021e3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22.09.2025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D85B-AE51-BD49-ED81-9A884208C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03B22-9377-A160-59C0-584CD3F158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FCE1F0-F32D-F3B3-87F7-8900FF590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1AA3-1050-14E1-F96F-1DAF8A19B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04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F1BD8-7CFD-37C8-6B32-E54F3A768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BE710E-242E-A99A-C449-5D901A4AE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666EF-EB8C-8351-1542-584EDCB16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AF9EA-5EA2-9798-28E2-C0791B5A6C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803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98BB0-0946-0B8E-D4EE-4797377F6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629308-7CF9-6011-60E3-C3F9436333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DB22E9-A8CA-3F3F-8EAA-2FC53AC4C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D0101-9444-A3DA-6E46-9B5F71319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906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82FB7-1AC9-318D-52F3-B8FB33975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3E93A-1312-D532-6AB0-044C6108B3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0E6BB-6CEB-13CC-75CF-DB8453FC7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28B25-CB11-BC25-73A4-9BA82246F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579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7267A-71A3-B443-7820-4E7BC4B89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A054AD-9E0C-2DC4-57CB-8E2ED5A83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92B83C-4CBC-6BDB-42A5-566557EAA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F11D5-5175-D4F3-1357-0B51B040D4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14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C43EB-68B6-327C-97E0-EFFFC9F48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A39854-63F2-4B8F-ACA3-52BCD1F9F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E9F088-6558-950B-4015-468ABEB7D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11943F-EE18-93D4-41EC-06CD94A66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88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B95CC-2FE3-EC06-F090-B7DE75235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E62D07-1C73-59F9-6A2F-D230EB559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6F6E76-03B9-BE39-F99E-44B26BDD8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28D60-7591-1D18-0234-4B0B40F088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379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1A886-EA8F-26B3-3758-41F45D9EA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BE83A7-4810-9BB7-8A58-41D6F302A2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8E9539-1797-6D21-C991-016C2AE1B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91F25-72A2-F7B9-943D-7637DE2F51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803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297E2-49F5-4DFF-B57A-068AFDEE7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A578E-F175-00F4-FFCF-92EE6818E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4289DF-9F11-30BD-7DD7-2E42635AE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5541-9DE4-5F99-58EF-063E99C50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833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03ED2-840A-7F6B-B641-C3D30E81E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A06D04-E293-9754-BB0D-CED43667F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58A87-7DA5-829E-E074-E2D08FC48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38391-446A-50E3-D783-E32DCA9F6A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904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9C91D-F9B3-70F4-B5C4-49CDC306C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03ACCC-11D8-C099-AD68-9D4EE4EAB8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576706-40E1-F307-9036-619925AF7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A6E91-AEDE-171F-97F1-9B8FB9870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74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616BB-4E4A-A94A-0A3F-0B20AC56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FCE33-7557-BCB6-9B02-F3E54239E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A7FA2-8CA6-94E3-E8F7-F978F96E2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CA501-57FB-C5D8-AD76-6B9B5E6A47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242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8C1C1-257D-E88E-9BB4-A93263AC6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0DF594-2D57-2055-5154-FFA6FA1DE5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EECE00-5B24-E817-49AE-85F07410C4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CA441-CA26-6287-3D12-DE39221A98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05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>
            <a:extLst>
              <a:ext uri="{FF2B5EF4-FFF2-40B4-BE49-F238E27FC236}">
                <a16:creationId xmlns:a16="http://schemas.microsoft.com/office/drawing/2014/main" id="{80C94EBC-2B22-48F0-9A59-AB2A1B3B64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0" y="9601200"/>
            <a:ext cx="13716000" cy="0"/>
          </a:xfrm>
          <a:prstGeom prst="line">
            <a:avLst/>
          </a:prstGeom>
          <a:noFill/>
          <a:ln w="25400">
            <a:solidFill>
              <a:srgbClr val="A41F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pic>
        <p:nvPicPr>
          <p:cNvPr id="4" name="Picture 11" descr="Large Logo.png">
            <a:extLst>
              <a:ext uri="{FF2B5EF4-FFF2-40B4-BE49-F238E27FC236}">
                <a16:creationId xmlns:a16="http://schemas.microsoft.com/office/drawing/2014/main" id="{55815548-00CF-4629-84B1-D83811077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245" y="9144001"/>
            <a:ext cx="4526756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9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1F3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17373600" cy="7200900"/>
          </a:xfrm>
        </p:spPr>
        <p:txBody>
          <a:bodyPr/>
          <a:lstStyle>
            <a:lvl1pPr>
              <a:buClr>
                <a:srgbClr val="A41F35"/>
              </a:buClr>
              <a:defRPr b="0"/>
            </a:lvl1pPr>
            <a:lvl2pPr>
              <a:buClr>
                <a:srgbClr val="A31F34"/>
              </a:buClr>
              <a:defRPr/>
            </a:lvl2pPr>
            <a:lvl3pPr>
              <a:buClr>
                <a:srgbClr val="A41F35"/>
              </a:buClr>
              <a:defRPr/>
            </a:lvl3pPr>
            <a:lvl4pPr>
              <a:buClr>
                <a:srgbClr val="A31F34"/>
              </a:buClr>
              <a:defRPr/>
            </a:lvl4pPr>
            <a:lvl5pPr>
              <a:buClr>
                <a:srgbClr val="A41F3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197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1F3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82000" cy="78867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0" y="1371600"/>
            <a:ext cx="8686800" cy="7886700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27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034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07D4674-24FD-4CC5-88E5-AF3CD49BE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9547"/>
            <a:ext cx="17373600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503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- Title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loud">
            <a:extLst>
              <a:ext uri="{FF2B5EF4-FFF2-40B4-BE49-F238E27FC236}">
                <a16:creationId xmlns:a16="http://schemas.microsoft.com/office/drawing/2014/main" id="{3CA75903-C10D-E747-B877-6804D65E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597" y="404039"/>
            <a:ext cx="7620554" cy="2339163"/>
          </a:xfrm>
          <a:prstGeom prst="rect">
            <a:avLst/>
          </a:prstGeom>
        </p:spPr>
      </p:pic>
      <p:sp>
        <p:nvSpPr>
          <p:cNvPr id="6" name="Content">
            <a:extLst>
              <a:ext uri="{FF2B5EF4-FFF2-40B4-BE49-F238E27FC236}">
                <a16:creationId xmlns:a16="http://schemas.microsoft.com/office/drawing/2014/main" id="{238CEDEE-F37B-4496-9270-0479A31C976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53313" y="2414588"/>
            <a:ext cx="4951476" cy="676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Column Divider" descr="Column Divider">
            <a:extLst>
              <a:ext uri="{FF2B5EF4-FFF2-40B4-BE49-F238E27FC236}">
                <a16:creationId xmlns:a16="http://schemas.microsoft.com/office/drawing/2014/main" id="{B228B4F2-5D6F-42F4-B132-F908BB527268}"/>
              </a:ext>
            </a:extLst>
          </p:cNvPr>
          <p:cNvCxnSpPr>
            <a:cxnSpLocks/>
          </p:cNvCxnSpPr>
          <p:nvPr userDrawn="1"/>
        </p:nvCxnSpPr>
        <p:spPr>
          <a:xfrm>
            <a:off x="6395123" y="2414588"/>
            <a:ext cx="0" cy="6761988"/>
          </a:xfrm>
          <a:prstGeom prst="line">
            <a:avLst/>
          </a:prstGeom>
          <a:ln w="19050" cap="flat">
            <a:solidFill>
              <a:srgbClr val="8B8580">
                <a:alpha val="25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2">
            <a:extLst>
              <a:ext uri="{FF2B5EF4-FFF2-40B4-BE49-F238E27FC236}">
                <a16:creationId xmlns:a16="http://schemas.microsoft.com/office/drawing/2014/main" id="{B35B41AC-36CF-4A0C-BED4-7D06B0F6E2E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685457" y="2414588"/>
            <a:ext cx="4951476" cy="676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Column Divider 2" descr="Column Divider">
            <a:extLst>
              <a:ext uri="{FF2B5EF4-FFF2-40B4-BE49-F238E27FC236}">
                <a16:creationId xmlns:a16="http://schemas.microsoft.com/office/drawing/2014/main" id="{43000B2C-7C76-4F07-AF50-5F3019C384BC}"/>
              </a:ext>
            </a:extLst>
          </p:cNvPr>
          <p:cNvCxnSpPr>
            <a:cxnSpLocks/>
          </p:cNvCxnSpPr>
          <p:nvPr userDrawn="1"/>
        </p:nvCxnSpPr>
        <p:spPr>
          <a:xfrm>
            <a:off x="11927267" y="2414588"/>
            <a:ext cx="0" cy="6761988"/>
          </a:xfrm>
          <a:prstGeom prst="line">
            <a:avLst/>
          </a:prstGeom>
          <a:ln w="19050" cap="flat">
            <a:solidFill>
              <a:srgbClr val="8B8580">
                <a:alpha val="2470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3">
            <a:extLst>
              <a:ext uri="{FF2B5EF4-FFF2-40B4-BE49-F238E27FC236}">
                <a16:creationId xmlns:a16="http://schemas.microsoft.com/office/drawing/2014/main" id="{22A9895A-06CA-46D6-B3EB-7038E649358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217601" y="2414588"/>
            <a:ext cx="4951476" cy="676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2FFF47-983C-4CE2-9048-1317EB4F3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A41F35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6EEFB-7FCA-4C8C-BD9A-59CFF6BBA9A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[Date]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095ECF-3404-41BC-B49D-2616D73127C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9C599-3545-4260-BC77-88BD7619A10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74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7BE1FA9-2308-46E0-890D-63D064982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9547"/>
            <a:ext cx="17373600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A41F35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9671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CAD2AD0-4765-4157-AF19-AE7F2B47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4854"/>
            <a:ext cx="9815513" cy="1143000"/>
          </a:xfrm>
        </p:spPr>
        <p:txBody>
          <a:bodyPr>
            <a:noAutofit/>
          </a:bodyPr>
          <a:lstStyle>
            <a:lvl1pPr algn="l">
              <a:defRPr sz="33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828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0B25-0A14-4DCE-A70E-BB5A1E52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1224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674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4BEA6A-38F9-4378-BA4E-00A178E9D4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9547"/>
            <a:ext cx="17373600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D48120-5848-4EB8-8A23-8B7F2443F5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599"/>
            <a:ext cx="17373600" cy="7805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Line 4">
            <a:extLst>
              <a:ext uri="{FF2B5EF4-FFF2-40B4-BE49-F238E27FC236}">
                <a16:creationId xmlns:a16="http://schemas.microsoft.com/office/drawing/2014/main" id="{82A84316-811E-4492-A39D-290145C4C1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0" y="1109663"/>
            <a:ext cx="18288000" cy="0"/>
          </a:xfrm>
          <a:prstGeom prst="line">
            <a:avLst/>
          </a:prstGeom>
          <a:noFill/>
          <a:ln w="38100">
            <a:solidFill>
              <a:srgbClr val="A41F3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3553B0D3-68D6-4812-B1A5-D5034562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8551" y="9782177"/>
            <a:ext cx="420308" cy="3231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pPr>
              <a:defRPr/>
            </a:pPr>
            <a:fld id="{10AA09BA-178C-4F99-ACA2-AAC982D6AC4F}" type="slidenum">
              <a:rPr lang="en-US" altLang="en-US" sz="1500" b="1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sz="1500" b="1">
              <a:latin typeface="Arial" panose="020B0604020202020204" pitchFamily="34" charset="0"/>
            </a:endParaRPr>
          </a:p>
        </p:txBody>
      </p:sp>
      <p:pic>
        <p:nvPicPr>
          <p:cNvPr id="13" name="Picture 8" descr="Small Logo.png">
            <a:extLst>
              <a:ext uri="{FF2B5EF4-FFF2-40B4-BE49-F238E27FC236}">
                <a16:creationId xmlns:a16="http://schemas.microsoft.com/office/drawing/2014/main" id="{83C0302F-C931-4939-81CF-C2AF308DE78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8482" y="9603582"/>
            <a:ext cx="285511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CE26EFEA-A1B9-4D99-94B5-52AA33D37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7999"/>
          </a:blip>
          <a:srcRect r="40725"/>
          <a:stretch/>
        </p:blipFill>
        <p:spPr>
          <a:xfrm>
            <a:off x="13571963" y="930627"/>
            <a:ext cx="4748157" cy="842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4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A41F3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805A5C"/>
          </a:solidFill>
          <a:latin typeface="Candar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805A5C"/>
          </a:solidFill>
          <a:latin typeface="Candar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805A5C"/>
          </a:solidFill>
          <a:latin typeface="Candar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805A5C"/>
          </a:solidFill>
          <a:latin typeface="Candara" pitchFamily="34" charset="0"/>
        </a:defRPr>
      </a:lvl5pPr>
      <a:lvl6pPr marL="685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ndara" pitchFamily="34" charset="0"/>
        </a:defRPr>
      </a:lvl6pPr>
      <a:lvl7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ndara" pitchFamily="34" charset="0"/>
        </a:defRPr>
      </a:lvl7pPr>
      <a:lvl8pPr marL="2057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ndara" pitchFamily="34" charset="0"/>
        </a:defRPr>
      </a:lvl8pPr>
      <a:lvl9pPr marL="2743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Candara" pitchFamily="34" charset="0"/>
        </a:defRPr>
      </a:lvl9pPr>
    </p:titleStyle>
    <p:bodyStyle>
      <a:lvl1pPr marL="514350" indent="-514350" algn="l" rtl="0" eaLnBrk="0" fontAlgn="base" hangingPunct="0">
        <a:spcBef>
          <a:spcPts val="900"/>
        </a:spcBef>
        <a:spcAft>
          <a:spcPts val="900"/>
        </a:spcAft>
        <a:buClr>
          <a:srgbClr val="A41F35"/>
        </a:buClr>
        <a:buFont typeface="Wingdings" panose="05000000000000000000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ts val="900"/>
        </a:spcBef>
        <a:spcAft>
          <a:spcPts val="900"/>
        </a:spcAft>
        <a:buClr>
          <a:srgbClr val="A31F34"/>
        </a:buClr>
        <a:buChar char="–"/>
        <a:defRPr sz="2400">
          <a:solidFill>
            <a:schemeClr val="tx1"/>
          </a:solidFill>
          <a:latin typeface="+mn-lt"/>
        </a:defRPr>
      </a:lvl2pPr>
      <a:lvl3pPr marL="1714500" indent="-342900" algn="l" rtl="0" eaLnBrk="0" fontAlgn="base" hangingPunct="0">
        <a:spcBef>
          <a:spcPts val="900"/>
        </a:spcBef>
        <a:spcAft>
          <a:spcPts val="900"/>
        </a:spcAft>
        <a:buClr>
          <a:srgbClr val="A41F35"/>
        </a:buClr>
        <a:buChar char="•"/>
        <a:defRPr sz="2100" b="1">
          <a:solidFill>
            <a:schemeClr val="tx1"/>
          </a:solidFill>
          <a:latin typeface="+mn-lt"/>
        </a:defRPr>
      </a:lvl3pPr>
      <a:lvl4pPr marL="2400300" indent="-342900" algn="l" rtl="0" eaLnBrk="0" fontAlgn="base" hangingPunct="0">
        <a:spcBef>
          <a:spcPts val="900"/>
        </a:spcBef>
        <a:spcAft>
          <a:spcPts val="900"/>
        </a:spcAft>
        <a:buClr>
          <a:srgbClr val="A31F34"/>
        </a:buClr>
        <a:buChar char="–"/>
        <a:defRPr sz="1800">
          <a:solidFill>
            <a:schemeClr val="tx1"/>
          </a:solidFill>
          <a:latin typeface="+mn-lt"/>
        </a:defRPr>
      </a:lvl4pPr>
      <a:lvl5pPr marL="3086100" indent="-342900" algn="l" rtl="0" eaLnBrk="0" fontAlgn="base" hangingPunct="0">
        <a:spcBef>
          <a:spcPts val="900"/>
        </a:spcBef>
        <a:spcAft>
          <a:spcPts val="900"/>
        </a:spcAft>
        <a:buClr>
          <a:srgbClr val="A41F35"/>
        </a:buClr>
        <a:buChar char="»"/>
        <a:defRPr sz="1800" b="1">
          <a:solidFill>
            <a:schemeClr val="tx1"/>
          </a:solidFill>
          <a:latin typeface="+mn-lt"/>
        </a:defRPr>
      </a:lvl5pPr>
      <a:lvl6pPr marL="3771900" indent="-342900" algn="l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chemeClr val="tx1"/>
          </a:solidFill>
          <a:latin typeface="+mn-lt"/>
        </a:defRPr>
      </a:lvl6pPr>
      <a:lvl7pPr marL="4457700" indent="-342900" algn="l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chemeClr val="tx1"/>
          </a:solidFill>
          <a:latin typeface="+mn-lt"/>
        </a:defRPr>
      </a:lvl7pPr>
      <a:lvl8pPr marL="5143500" indent="-342900" algn="l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chemeClr val="tx1"/>
          </a:solidFill>
          <a:latin typeface="+mn-lt"/>
        </a:defRPr>
      </a:lvl8pPr>
      <a:lvl9pPr marL="5829300" indent="-342900" algn="l" rtl="0" eaLnBrk="1" fontAlgn="base" hangingPunct="1">
        <a:spcBef>
          <a:spcPct val="20000"/>
        </a:spcBef>
        <a:spcAft>
          <a:spcPct val="0"/>
        </a:spcAft>
        <a:buChar char="»"/>
        <a:defRPr sz="21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9.svg"/><Relationship Id="rId9" Type="http://schemas.openxmlformats.org/officeDocument/2006/relationships/hyperlink" Target="mailto:jgulban@cherryroad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16230600" cy="1028700"/>
            <a:chOff x="0" y="0"/>
            <a:chExt cx="4274726" cy="7245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724573"/>
            </a:xfrm>
            <a:custGeom>
              <a:avLst/>
              <a:gdLst/>
              <a:ahLst/>
              <a:cxnLst/>
              <a:rect l="l" t="t" r="r" b="b"/>
              <a:pathLst>
                <a:path w="4274726" h="724573">
                  <a:moveTo>
                    <a:pt x="33390" y="0"/>
                  </a:moveTo>
                  <a:lnTo>
                    <a:pt x="4241336" y="0"/>
                  </a:lnTo>
                  <a:cubicBezTo>
                    <a:pt x="4259777" y="0"/>
                    <a:pt x="4274726" y="14949"/>
                    <a:pt x="4274726" y="33390"/>
                  </a:cubicBezTo>
                  <a:lnTo>
                    <a:pt x="4274726" y="691183"/>
                  </a:lnTo>
                  <a:cubicBezTo>
                    <a:pt x="4274726" y="700038"/>
                    <a:pt x="4271208" y="708531"/>
                    <a:pt x="4264946" y="714793"/>
                  </a:cubicBezTo>
                  <a:cubicBezTo>
                    <a:pt x="4258685" y="721055"/>
                    <a:pt x="4250192" y="724573"/>
                    <a:pt x="4241336" y="724573"/>
                  </a:cubicBezTo>
                  <a:lnTo>
                    <a:pt x="33390" y="724573"/>
                  </a:lnTo>
                  <a:cubicBezTo>
                    <a:pt x="14949" y="724573"/>
                    <a:pt x="0" y="709623"/>
                    <a:pt x="0" y="691183"/>
                  </a:cubicBezTo>
                  <a:lnTo>
                    <a:pt x="0" y="33390"/>
                  </a:lnTo>
                  <a:cubicBezTo>
                    <a:pt x="0" y="24534"/>
                    <a:pt x="3518" y="16041"/>
                    <a:pt x="9780" y="9780"/>
                  </a:cubicBezTo>
                  <a:cubicBezTo>
                    <a:pt x="16041" y="3518"/>
                    <a:pt x="24534" y="0"/>
                    <a:pt x="33390" y="0"/>
                  </a:cubicBezTo>
                  <a:close/>
                </a:path>
              </a:pathLst>
            </a:custGeom>
            <a:solidFill>
              <a:srgbClr val="7B070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74726" cy="781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028700" y="9277350"/>
            <a:ext cx="16230600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606039" y="3288732"/>
            <a:ext cx="8861076" cy="5093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500" b="1" dirty="0">
                <a:latin typeface="Poppins" panose="00000500000000000000" pitchFamily="2" charset="0"/>
                <a:cs typeface="Poppins" panose="00000500000000000000" pitchFamily="2" charset="0"/>
              </a:rPr>
              <a:t>CherryRoad® Media</a:t>
            </a:r>
          </a:p>
          <a:p>
            <a:pPr>
              <a:lnSpc>
                <a:spcPct val="150000"/>
              </a:lnSpc>
            </a:pPr>
            <a:r>
              <a:rPr lang="en-US" sz="6500" b="1" dirty="0">
                <a:latin typeface="Poppins" panose="00000500000000000000" pitchFamily="2" charset="0"/>
                <a:cs typeface="Poppins" panose="00000500000000000000" pitchFamily="2" charset="0"/>
              </a:rPr>
              <a:t>Digital Printing</a:t>
            </a:r>
            <a:endParaRPr lang="en-US" sz="6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>
              <a:lnSpc>
                <a:spcPts val="3193"/>
              </a:lnSpc>
            </a:pPr>
            <a:endParaRPr lang="en-US" sz="3000" b="1" dirty="0">
              <a:solidFill>
                <a:srgbClr val="000000"/>
              </a:solidFill>
              <a:latin typeface="Poppins Bold"/>
              <a:ea typeface="Poppins"/>
              <a:cs typeface="Poppins Bold"/>
              <a:sym typeface="Poppins Bold"/>
            </a:endParaRPr>
          </a:p>
          <a:p>
            <a:pPr algn="l">
              <a:lnSpc>
                <a:spcPts val="3193"/>
              </a:lnSpc>
            </a:pPr>
            <a:endParaRPr lang="en-US" sz="3000" b="1" dirty="0">
              <a:solidFill>
                <a:srgbClr val="000000"/>
              </a:solidFill>
              <a:latin typeface="Poppins Bold"/>
              <a:ea typeface="Poppins"/>
              <a:cs typeface="Poppins Bold"/>
              <a:sym typeface="Poppins Bold"/>
            </a:endParaRPr>
          </a:p>
          <a:p>
            <a:pPr algn="l">
              <a:lnSpc>
                <a:spcPts val="3193"/>
              </a:lnSpc>
            </a:pPr>
            <a:r>
              <a:rPr lang="en-US" sz="4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September 25, 2025</a:t>
            </a:r>
          </a:p>
          <a:p>
            <a:pPr algn="l">
              <a:lnSpc>
                <a:spcPts val="3193"/>
              </a:lnSpc>
            </a:pPr>
            <a:endParaRPr lang="en-US" sz="4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193"/>
              </a:lnSpc>
            </a:pPr>
            <a:r>
              <a:rPr lang="en-US" sz="4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Jeremy Gulban and Jeff Elmblad</a:t>
            </a:r>
            <a:endParaRPr lang="en-US" sz="4000" dirty="0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2400" y="2580953"/>
            <a:ext cx="5453638" cy="5108984"/>
          </a:xfrm>
          <a:custGeom>
            <a:avLst/>
            <a:gdLst/>
            <a:ahLst/>
            <a:cxnLst/>
            <a:rect l="l" t="t" r="r" b="b"/>
            <a:pathLst>
              <a:path w="5453638" h="5108984">
                <a:moveTo>
                  <a:pt x="0" y="0"/>
                </a:moveTo>
                <a:lnTo>
                  <a:pt x="5453638" y="0"/>
                </a:lnTo>
                <a:lnTo>
                  <a:pt x="5453638" y="5108984"/>
                </a:lnTo>
                <a:lnTo>
                  <a:pt x="0" y="51089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2A90D9F-E01F-2A7A-5774-248E6097C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68375" y="9470868"/>
            <a:ext cx="3590925" cy="8226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28E11-ED52-162A-C62A-3A0CAF6C9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540D333F-B431-F363-CAD9-FFAD9343E22F}"/>
              </a:ext>
            </a:extLst>
          </p:cNvPr>
          <p:cNvSpPr txBox="1"/>
          <p:nvPr/>
        </p:nvSpPr>
        <p:spPr>
          <a:xfrm>
            <a:off x="1358964" y="809625"/>
            <a:ext cx="15086940" cy="121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6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Use Case #1 - Arkansas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1C5084B2-EA6C-C7E6-446D-305A1DE34F37}"/>
              </a:ext>
            </a:extLst>
          </p:cNvPr>
          <p:cNvSpPr/>
          <p:nvPr/>
        </p:nvSpPr>
        <p:spPr>
          <a:xfrm>
            <a:off x="1121986" y="9590704"/>
            <a:ext cx="16230600" cy="685410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A989D07-BC41-9AA3-0181-AC1EB5662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C7EE39-7FA6-94D4-5FC3-FAFCEB7CFBAE}"/>
              </a:ext>
            </a:extLst>
          </p:cNvPr>
          <p:cNvSpPr txBox="1"/>
          <p:nvPr/>
        </p:nvSpPr>
        <p:spPr>
          <a:xfrm>
            <a:off x="1358964" y="3250674"/>
            <a:ext cx="16642494" cy="5545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Six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weeklies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Print runs rage from </a:t>
            </a: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200 - 750 copies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620 miles 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per week ($744) of incremental hauling eliminated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Installed </a:t>
            </a: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C9265 machines 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in</a:t>
            </a: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two locations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Each machine handles </a:t>
            </a: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three papers 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Annual estimated </a:t>
            </a: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savings = $57K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5356E4-135E-C905-6235-D92785BEB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42" y="409979"/>
            <a:ext cx="3467584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3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9E5CD-7E11-0E46-269A-AB39586AE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17F41498-2BAA-FC91-D580-6430DB55D0F3}"/>
              </a:ext>
            </a:extLst>
          </p:cNvPr>
          <p:cNvSpPr txBox="1"/>
          <p:nvPr/>
        </p:nvSpPr>
        <p:spPr>
          <a:xfrm>
            <a:off x="2265646" y="799074"/>
            <a:ext cx="15086940" cy="121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55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Use Case #2 – Independence, MO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1BC2AD7-806F-976D-C133-79FE1D91D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46BD14-328F-1A8E-CA8E-45EA459E2C25}"/>
              </a:ext>
            </a:extLst>
          </p:cNvPr>
          <p:cNvSpPr txBox="1"/>
          <p:nvPr/>
        </p:nvSpPr>
        <p:spPr>
          <a:xfrm>
            <a:off x="1358964" y="3064256"/>
            <a:ext cx="16642494" cy="7776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1500 run</a:t>
            </a: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, five day-per-week papers; </a:t>
            </a:r>
            <a:r>
              <a:rPr lang="en-US" sz="35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21 weeklies</a:t>
            </a:r>
          </a:p>
          <a:p>
            <a:pPr marL="457200" lvl="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Four 460-mile hauls </a:t>
            </a: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per week ($2,258) eliminated</a:t>
            </a:r>
          </a:p>
          <a:p>
            <a:pPr lvl="0"/>
            <a:endParaRPr lang="en-US" sz="3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/>
            <a:r>
              <a:rPr lang="en-US" sz="3500" b="1" dirty="0">
                <a:latin typeface="Poppins" panose="00000500000000000000" pitchFamily="2" charset="0"/>
                <a:cs typeface="Poppins" panose="00000500000000000000" pitchFamily="2" charset="0"/>
              </a:rPr>
              <a:t>Hybrid Model: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Digital eight-page tabloids </a:t>
            </a: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on Tuesday, Thursday, Friday</a:t>
            </a:r>
          </a:p>
          <a:p>
            <a:pPr marL="914400" lvl="1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Web press broadsheets </a:t>
            </a: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on Wednesday &amp; Saturday capture legals, preprints, comics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35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lvl="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Three </a:t>
            </a: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Versant 280 </a:t>
            </a:r>
            <a:r>
              <a:rPr lang="en-US" sz="35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machines</a:t>
            </a:r>
          </a:p>
          <a:p>
            <a:pPr marL="457200" lvl="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staffers </a:t>
            </a: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can run all three machines simultaneously</a:t>
            </a:r>
          </a:p>
          <a:p>
            <a:pPr marL="457200" lvl="0" indent="-4572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Estimated annual </a:t>
            </a:r>
            <a:r>
              <a:rPr lang="en-US" sz="35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savings =</a:t>
            </a:r>
            <a:r>
              <a:rPr lang="en-US" sz="35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35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$190K</a:t>
            </a:r>
          </a:p>
          <a:p>
            <a:pPr marL="571500" lvl="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96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5F02B-BE09-68F3-8332-4CB6289EB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42" y="431508"/>
            <a:ext cx="3362794" cy="1971950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8D0E43FC-2CE8-8CC2-0939-DF6D232736FE}"/>
              </a:ext>
            </a:extLst>
          </p:cNvPr>
          <p:cNvSpPr/>
          <p:nvPr/>
        </p:nvSpPr>
        <p:spPr>
          <a:xfrm flipV="1">
            <a:off x="1121986" y="10148724"/>
            <a:ext cx="16230600" cy="173108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44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27EBC1-38A0-4DA3-FC12-F3588B352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E78F8261-1550-9C55-E525-90444F7DA6A4}"/>
              </a:ext>
            </a:extLst>
          </p:cNvPr>
          <p:cNvSpPr txBox="1"/>
          <p:nvPr/>
        </p:nvSpPr>
        <p:spPr>
          <a:xfrm>
            <a:off x="2136741" y="796849"/>
            <a:ext cx="15086940" cy="121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6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Use Case #3 – Northern MN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6DE525B-DEBA-BC87-A6E5-C371BC7DE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8E4869-4020-7F1C-D099-8A45EB101A7A}"/>
              </a:ext>
            </a:extLst>
          </p:cNvPr>
          <p:cNvSpPr txBox="1"/>
          <p:nvPr/>
        </p:nvSpPr>
        <p:spPr>
          <a:xfrm>
            <a:off x="1121986" y="3461565"/>
            <a:ext cx="16642494" cy="646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Three weekly 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markets served by </a:t>
            </a: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print locations </a:t>
            </a:r>
          </a:p>
          <a:p>
            <a:pPr marL="571500" lvl="0" indent="-5715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Two C9265 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in Cook (Centrally located- prints two markets)</a:t>
            </a:r>
          </a:p>
          <a:p>
            <a:pPr marL="571500" lvl="0" indent="-5715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One C9265 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in Grand Marais (Remote, prints its paper only)</a:t>
            </a:r>
          </a:p>
          <a:p>
            <a:pPr marL="571500" lvl="0" indent="-5715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Printers are underutilized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, especially Grand Marais</a:t>
            </a:r>
          </a:p>
          <a:p>
            <a:pPr marL="571500" lvl="0" indent="-5715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Estimated annual </a:t>
            </a: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savings = $38K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 </a:t>
            </a:r>
          </a:p>
          <a:p>
            <a:pPr lvl="0">
              <a:lnSpc>
                <a:spcPct val="150000"/>
              </a:lnSpc>
            </a:pPr>
            <a:endParaRPr lang="en-US" sz="4000" b="1" dirty="0">
              <a:solidFill>
                <a:srgbClr val="96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DF4D91F8-5BF2-C16D-C721-907ECF237E7E}"/>
              </a:ext>
            </a:extLst>
          </p:cNvPr>
          <p:cNvSpPr/>
          <p:nvPr/>
        </p:nvSpPr>
        <p:spPr>
          <a:xfrm flipV="1">
            <a:off x="1121986" y="9699170"/>
            <a:ext cx="16230600" cy="622661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46BB7F-4060-01FC-DCEA-B387914B2F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542" y="435277"/>
            <a:ext cx="3591426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3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C396C-589C-D382-8806-DA637E3FA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>
            <a:extLst>
              <a:ext uri="{FF2B5EF4-FFF2-40B4-BE49-F238E27FC236}">
                <a16:creationId xmlns:a16="http://schemas.microsoft.com/office/drawing/2014/main" id="{276C76BC-5605-239B-4B20-A064F88937D3}"/>
              </a:ext>
            </a:extLst>
          </p:cNvPr>
          <p:cNvSpPr/>
          <p:nvPr/>
        </p:nvSpPr>
        <p:spPr>
          <a:xfrm>
            <a:off x="1121986" y="9590704"/>
            <a:ext cx="16230600" cy="685410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72A38348-1832-8860-4C34-193EEB303DF6}"/>
              </a:ext>
            </a:extLst>
          </p:cNvPr>
          <p:cNvSpPr/>
          <p:nvPr/>
        </p:nvSpPr>
        <p:spPr>
          <a:xfrm rot="-10800000" flipH="1">
            <a:off x="533400" y="352601"/>
            <a:ext cx="2129672" cy="2259599"/>
          </a:xfrm>
          <a:custGeom>
            <a:avLst/>
            <a:gdLst/>
            <a:ahLst/>
            <a:cxnLst/>
            <a:rect l="l" t="t" r="r" b="b"/>
            <a:pathLst>
              <a:path w="2129672" h="2259599">
                <a:moveTo>
                  <a:pt x="2129672" y="0"/>
                </a:moveTo>
                <a:lnTo>
                  <a:pt x="0" y="0"/>
                </a:lnTo>
                <a:lnTo>
                  <a:pt x="0" y="2259598"/>
                </a:lnTo>
                <a:lnTo>
                  <a:pt x="2129672" y="2259598"/>
                </a:lnTo>
                <a:lnTo>
                  <a:pt x="212967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03F9F79-A60F-428E-66A1-13733492F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0F22488-5C52-78E2-E7D1-EA53321E8F3B}"/>
              </a:ext>
            </a:extLst>
          </p:cNvPr>
          <p:cNvSpPr txBox="1"/>
          <p:nvPr/>
        </p:nvSpPr>
        <p:spPr>
          <a:xfrm>
            <a:off x="849086" y="3828196"/>
            <a:ext cx="16230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Poppins" panose="00000500000000000000" pitchFamily="2" charset="0"/>
                <a:cs typeface="Poppins" panose="00000500000000000000" pitchFamily="2" charset="0"/>
              </a:rPr>
              <a:t>Concluding Thoughts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8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0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8D24A-AE74-EC96-B26F-F15E01EB6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9391FBC8-EC97-B4D0-88D2-0B21ABDF5D8E}"/>
              </a:ext>
            </a:extLst>
          </p:cNvPr>
          <p:cNvSpPr txBox="1"/>
          <p:nvPr/>
        </p:nvSpPr>
        <p:spPr>
          <a:xfrm>
            <a:off x="1600530" y="796849"/>
            <a:ext cx="15086940" cy="1215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6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Reimagining Local News Printing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87CE488-034A-BB59-0804-9D92CA8B2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6111AA-032F-8BC9-11AC-779B465E3FA4}"/>
              </a:ext>
            </a:extLst>
          </p:cNvPr>
          <p:cNvSpPr txBox="1"/>
          <p:nvPr/>
        </p:nvSpPr>
        <p:spPr>
          <a:xfrm>
            <a:off x="1121986" y="6741762"/>
            <a:ext cx="16642494" cy="2775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Digital = </a:t>
            </a: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lower costs, faster turnaround, more flexibility</a:t>
            </a:r>
          </a:p>
          <a:p>
            <a:pPr marL="571500" lvl="0" indent="-5715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Proven savings 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across multiple markets</a:t>
            </a:r>
          </a:p>
          <a:p>
            <a:pPr marL="571500" lvl="0" indent="-5715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Expanding possibilities for </a:t>
            </a: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sustainable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 community journalism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FE83F529-8B04-ACA3-298A-24CAE1F4A5D6}"/>
              </a:ext>
            </a:extLst>
          </p:cNvPr>
          <p:cNvSpPr/>
          <p:nvPr/>
        </p:nvSpPr>
        <p:spPr>
          <a:xfrm flipV="1">
            <a:off x="1121986" y="10148723"/>
            <a:ext cx="16230600" cy="173107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94BE7-5143-C387-F0E2-409F0E3422DD}"/>
              </a:ext>
            </a:extLst>
          </p:cNvPr>
          <p:cNvSpPr txBox="1"/>
          <p:nvPr/>
        </p:nvSpPr>
        <p:spPr>
          <a:xfrm>
            <a:off x="1982277" y="2157678"/>
            <a:ext cx="14302822" cy="928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buClr>
                <a:schemeClr val="tx1"/>
              </a:buClr>
            </a:pP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SMARTER PRINTING = STRONGER COMMUNITIES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084803-95D9-53FF-E3EB-3CB03AF23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644" y="3673596"/>
            <a:ext cx="5172797" cy="2648320"/>
          </a:xfrm>
          <a:prstGeom prst="rect">
            <a:avLst/>
          </a:prstGeom>
        </p:spPr>
      </p:pic>
      <p:sp>
        <p:nvSpPr>
          <p:cNvPr id="12" name="Freeform 10">
            <a:extLst>
              <a:ext uri="{FF2B5EF4-FFF2-40B4-BE49-F238E27FC236}">
                <a16:creationId xmlns:a16="http://schemas.microsoft.com/office/drawing/2014/main" id="{782AD768-B7C8-9C83-6FFB-C32C8DE53087}"/>
              </a:ext>
            </a:extLst>
          </p:cNvPr>
          <p:cNvSpPr/>
          <p:nvPr/>
        </p:nvSpPr>
        <p:spPr>
          <a:xfrm>
            <a:off x="286542" y="387863"/>
            <a:ext cx="763494" cy="817972"/>
          </a:xfrm>
          <a:custGeom>
            <a:avLst/>
            <a:gdLst/>
            <a:ahLst/>
            <a:cxnLst/>
            <a:rect l="l" t="t" r="r" b="b"/>
            <a:pathLst>
              <a:path w="763494" h="817972">
                <a:moveTo>
                  <a:pt x="0" y="0"/>
                </a:moveTo>
                <a:lnTo>
                  <a:pt x="763494" y="0"/>
                </a:lnTo>
                <a:lnTo>
                  <a:pt x="763494" y="817972"/>
                </a:lnTo>
                <a:lnTo>
                  <a:pt x="0" y="817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790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17367A7-E8A0-C8C0-F7EB-D964429B9FD1}"/>
              </a:ext>
            </a:extLst>
          </p:cNvPr>
          <p:cNvSpPr/>
          <p:nvPr/>
        </p:nvSpPr>
        <p:spPr>
          <a:xfrm>
            <a:off x="1218783" y="387863"/>
            <a:ext cx="763494" cy="817972"/>
          </a:xfrm>
          <a:custGeom>
            <a:avLst/>
            <a:gdLst/>
            <a:ahLst/>
            <a:cxnLst/>
            <a:rect l="l" t="t" r="r" b="b"/>
            <a:pathLst>
              <a:path w="763494" h="817972">
                <a:moveTo>
                  <a:pt x="0" y="0"/>
                </a:moveTo>
                <a:lnTo>
                  <a:pt x="763494" y="0"/>
                </a:lnTo>
                <a:lnTo>
                  <a:pt x="763494" y="817972"/>
                </a:lnTo>
                <a:lnTo>
                  <a:pt x="0" y="8179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379061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22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9501D-D223-B921-1A5B-DC9FFEDF7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5958C17-8A92-37AE-3793-1381B97BE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943100"/>
            <a:ext cx="9054933" cy="599071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AC051F32-2661-1566-83EA-6FC8A6D1F945}"/>
              </a:ext>
            </a:extLst>
          </p:cNvPr>
          <p:cNvSpPr/>
          <p:nvPr/>
        </p:nvSpPr>
        <p:spPr>
          <a:xfrm rot="-10800000" flipH="1">
            <a:off x="532283" y="-101099"/>
            <a:ext cx="2129672" cy="2259599"/>
          </a:xfrm>
          <a:custGeom>
            <a:avLst/>
            <a:gdLst/>
            <a:ahLst/>
            <a:cxnLst/>
            <a:rect l="l" t="t" r="r" b="b"/>
            <a:pathLst>
              <a:path w="2129672" h="2259599">
                <a:moveTo>
                  <a:pt x="2129672" y="0"/>
                </a:moveTo>
                <a:lnTo>
                  <a:pt x="0" y="0"/>
                </a:lnTo>
                <a:lnTo>
                  <a:pt x="0" y="2259598"/>
                </a:lnTo>
                <a:lnTo>
                  <a:pt x="2129672" y="2259598"/>
                </a:lnTo>
                <a:lnTo>
                  <a:pt x="212967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E3058B3F-9C82-CC20-CF9F-E2CDBEBC6B3D}"/>
              </a:ext>
            </a:extLst>
          </p:cNvPr>
          <p:cNvSpPr/>
          <p:nvPr/>
        </p:nvSpPr>
        <p:spPr>
          <a:xfrm rot="-10800000">
            <a:off x="15906471" y="6785363"/>
            <a:ext cx="2129672" cy="2259599"/>
          </a:xfrm>
          <a:custGeom>
            <a:avLst/>
            <a:gdLst/>
            <a:ahLst/>
            <a:cxnLst/>
            <a:rect l="l" t="t" r="r" b="b"/>
            <a:pathLst>
              <a:path w="2129672" h="2259599">
                <a:moveTo>
                  <a:pt x="0" y="0"/>
                </a:moveTo>
                <a:lnTo>
                  <a:pt x="2129672" y="0"/>
                </a:lnTo>
                <a:lnTo>
                  <a:pt x="2129672" y="2259598"/>
                </a:lnTo>
                <a:lnTo>
                  <a:pt x="0" y="22595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id="{29E70239-16B2-32CE-A225-5EC350315D72}"/>
              </a:ext>
            </a:extLst>
          </p:cNvPr>
          <p:cNvSpPr/>
          <p:nvPr/>
        </p:nvSpPr>
        <p:spPr>
          <a:xfrm rot="-10800000">
            <a:off x="15306396" y="7262159"/>
            <a:ext cx="763494" cy="817972"/>
          </a:xfrm>
          <a:custGeom>
            <a:avLst/>
            <a:gdLst/>
            <a:ahLst/>
            <a:cxnLst/>
            <a:rect l="l" t="t" r="r" b="b"/>
            <a:pathLst>
              <a:path w="763494" h="817972">
                <a:moveTo>
                  <a:pt x="0" y="0"/>
                </a:moveTo>
                <a:lnTo>
                  <a:pt x="763494" y="0"/>
                </a:lnTo>
                <a:lnTo>
                  <a:pt x="763494" y="817972"/>
                </a:lnTo>
                <a:lnTo>
                  <a:pt x="0" y="8179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790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39E77C59-72DE-648E-C910-B35377A840E4}"/>
              </a:ext>
            </a:extLst>
          </p:cNvPr>
          <p:cNvSpPr/>
          <p:nvPr/>
        </p:nvSpPr>
        <p:spPr>
          <a:xfrm>
            <a:off x="1121986" y="9590704"/>
            <a:ext cx="16230600" cy="685410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3DE08F-F29C-CDAD-A4B5-F223DCC77C4B}"/>
              </a:ext>
            </a:extLst>
          </p:cNvPr>
          <p:cNvSpPr txBox="1"/>
          <p:nvPr/>
        </p:nvSpPr>
        <p:spPr>
          <a:xfrm>
            <a:off x="8686800" y="4174757"/>
            <a:ext cx="28071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Q&amp;A</a:t>
            </a:r>
            <a:endParaRPr lang="en-US" sz="880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5A9BDB-EBC8-7052-5FCC-51D5EA9731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6792B-6EE6-4918-D5BE-BAD0CFEBD79A}"/>
              </a:ext>
            </a:extLst>
          </p:cNvPr>
          <p:cNvSpPr txBox="1"/>
          <p:nvPr/>
        </p:nvSpPr>
        <p:spPr>
          <a:xfrm>
            <a:off x="4751845" y="8343900"/>
            <a:ext cx="99767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>
                <a:latin typeface="Poppins" panose="00000500000000000000" pitchFamily="2" charset="0"/>
                <a:cs typeface="Poppins" panose="00000500000000000000" pitchFamily="2" charset="0"/>
              </a:rPr>
              <a:t>Reach Out: </a:t>
            </a:r>
            <a:r>
              <a:rPr lang="en-US" sz="3500">
                <a:latin typeface="Poppins" panose="00000500000000000000" pitchFamily="2" charset="0"/>
                <a:cs typeface="Poppins" panose="00000500000000000000" pitchFamily="2" charset="0"/>
                <a:hlinkClick r:id="rId9"/>
              </a:rPr>
              <a:t>jgulban@cherryroad.com</a:t>
            </a:r>
            <a:endParaRPr lang="en-US" sz="35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04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37024" y="1655277"/>
            <a:ext cx="6621327" cy="4207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54"/>
              </a:lnSpc>
            </a:pPr>
            <a:r>
              <a:rPr lang="en-US" sz="15654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Th﻿ank You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144000" y="6770795"/>
            <a:ext cx="8389400" cy="83894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7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364599" y="-678495"/>
            <a:ext cx="11643990" cy="1164399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 flipH="1"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630849" y="0"/>
                    <a:pt x="812800" y="181951"/>
                    <a:pt x="812800" y="406400"/>
                  </a:cubicBezTo>
                  <a:cubicBezTo>
                    <a:pt x="812800" y="630849"/>
                    <a:pt x="630849" y="812800"/>
                    <a:pt x="406400" y="812800"/>
                  </a:cubicBezTo>
                  <a:cubicBezTo>
                    <a:pt x="181951" y="812800"/>
                    <a:pt x="0" y="630849"/>
                    <a:pt x="0" y="406400"/>
                  </a:cubicBez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3333" b="-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 rot="5400000" flipH="1" flipV="1">
            <a:off x="9238435" y="3648117"/>
            <a:ext cx="2252328" cy="1937202"/>
          </a:xfrm>
          <a:custGeom>
            <a:avLst/>
            <a:gdLst/>
            <a:ahLst/>
            <a:cxnLst/>
            <a:rect l="l" t="t" r="r" b="b"/>
            <a:pathLst>
              <a:path w="2252328" h="1937202">
                <a:moveTo>
                  <a:pt x="2252327" y="1937202"/>
                </a:moveTo>
                <a:lnTo>
                  <a:pt x="0" y="1937202"/>
                </a:lnTo>
                <a:lnTo>
                  <a:pt x="0" y="0"/>
                </a:lnTo>
                <a:lnTo>
                  <a:pt x="2252327" y="0"/>
                </a:lnTo>
                <a:lnTo>
                  <a:pt x="2252327" y="193720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1381" r="-10140" b="-1448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0800000">
            <a:off x="9144000" y="1502877"/>
            <a:ext cx="763494" cy="817972"/>
          </a:xfrm>
          <a:custGeom>
            <a:avLst/>
            <a:gdLst/>
            <a:ahLst/>
            <a:cxnLst/>
            <a:rect l="l" t="t" r="r" b="b"/>
            <a:pathLst>
              <a:path w="763494" h="817972">
                <a:moveTo>
                  <a:pt x="0" y="0"/>
                </a:moveTo>
                <a:lnTo>
                  <a:pt x="763494" y="0"/>
                </a:lnTo>
                <a:lnTo>
                  <a:pt x="763494" y="817972"/>
                </a:lnTo>
                <a:lnTo>
                  <a:pt x="0" y="8179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790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732848" y="6214636"/>
            <a:ext cx="8663150" cy="1422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Let’s strengthen communities and drive progress - </a:t>
            </a:r>
            <a:r>
              <a:rPr lang="en-US" sz="3999" b="1" u="sng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together</a:t>
            </a:r>
            <a:r>
              <a:rPr lang="en-US" sz="3999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49B44-E73A-4C9B-836B-3638BEE6E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CFFF9516-6A19-DF1D-F91D-07E5CDB99226}"/>
              </a:ext>
            </a:extLst>
          </p:cNvPr>
          <p:cNvSpPr txBox="1"/>
          <p:nvPr/>
        </p:nvSpPr>
        <p:spPr>
          <a:xfrm>
            <a:off x="1358964" y="809625"/>
            <a:ext cx="15086940" cy="125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Our Growth Story</a:t>
            </a: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9296C77D-62EE-5198-3E34-901F699A1A61}"/>
              </a:ext>
            </a:extLst>
          </p:cNvPr>
          <p:cNvSpPr/>
          <p:nvPr/>
        </p:nvSpPr>
        <p:spPr>
          <a:xfrm>
            <a:off x="1121986" y="9590704"/>
            <a:ext cx="16230600" cy="685410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6E051F76-C8FE-E442-7E59-F1F71633CB6E}"/>
              </a:ext>
            </a:extLst>
          </p:cNvPr>
          <p:cNvSpPr/>
          <p:nvPr/>
        </p:nvSpPr>
        <p:spPr>
          <a:xfrm rot="-10800000" flipH="1">
            <a:off x="533400" y="352601"/>
            <a:ext cx="2129672" cy="2259599"/>
          </a:xfrm>
          <a:custGeom>
            <a:avLst/>
            <a:gdLst/>
            <a:ahLst/>
            <a:cxnLst/>
            <a:rect l="l" t="t" r="r" b="b"/>
            <a:pathLst>
              <a:path w="2129672" h="2259599">
                <a:moveTo>
                  <a:pt x="2129672" y="0"/>
                </a:moveTo>
                <a:lnTo>
                  <a:pt x="0" y="0"/>
                </a:lnTo>
                <a:lnTo>
                  <a:pt x="0" y="2259598"/>
                </a:lnTo>
                <a:lnTo>
                  <a:pt x="2129672" y="2259598"/>
                </a:lnTo>
                <a:lnTo>
                  <a:pt x="212967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B0630AB-D18E-4D8A-D56A-CA4B2AF905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9FC1D7-8536-F61C-21C1-840F498D9EC7}"/>
              </a:ext>
            </a:extLst>
          </p:cNvPr>
          <p:cNvSpPr txBox="1"/>
          <p:nvPr/>
        </p:nvSpPr>
        <p:spPr>
          <a:xfrm>
            <a:off x="958701" y="3069225"/>
            <a:ext cx="7450513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Now operating </a:t>
            </a:r>
            <a:r>
              <a:rPr lang="en-US" sz="32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97 local titles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, primarily weeklies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Our markets are smaller than traditional investment targets (many </a:t>
            </a:r>
            <a:r>
              <a:rPr lang="en-US" sz="32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under 800 subscribers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endParaRPr lang="en-US" sz="3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 web press sites </a:t>
            </a:r>
            <a:r>
              <a:rPr lang="en-US" sz="3200" dirty="0">
                <a:latin typeface="Poppins" panose="00000500000000000000" pitchFamily="2" charset="0"/>
                <a:cs typeface="Poppins" panose="00000500000000000000" pitchFamily="2" charset="0"/>
              </a:rPr>
              <a:t>– Hutchinson, Kansas; Delphos, Ohio; Slayton, Minnesota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1"/>
            <a:endParaRPr lang="en-US" sz="3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EE4E7E-4675-9CEB-15BA-59DE47964A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4474" y="3263491"/>
            <a:ext cx="9014430" cy="57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6B598-302A-3C44-AADB-2158127CE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942BEB81-B605-0482-E92B-D9BED9102A71}"/>
              </a:ext>
            </a:extLst>
          </p:cNvPr>
          <p:cNvSpPr txBox="1"/>
          <p:nvPr/>
        </p:nvSpPr>
        <p:spPr>
          <a:xfrm>
            <a:off x="1358964" y="809625"/>
            <a:ext cx="15086940" cy="125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000" b="1" dirty="0">
                <a:latin typeface="Poppins" panose="00000500000000000000" pitchFamily="2" charset="0"/>
                <a:cs typeface="Poppins" panose="00000500000000000000" pitchFamily="2" charset="0"/>
              </a:rPr>
              <a:t>2025 Challenges</a:t>
            </a:r>
            <a:endParaRPr lang="en-US" sz="7000" b="1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3A12D19E-B27D-759F-65F6-0C848243A47A}"/>
              </a:ext>
            </a:extLst>
          </p:cNvPr>
          <p:cNvSpPr/>
          <p:nvPr/>
        </p:nvSpPr>
        <p:spPr>
          <a:xfrm>
            <a:off x="1121986" y="9590704"/>
            <a:ext cx="16230600" cy="685410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7D4B7FAD-57EB-02C3-C317-F3F7DE3686C3}"/>
              </a:ext>
            </a:extLst>
          </p:cNvPr>
          <p:cNvSpPr/>
          <p:nvPr/>
        </p:nvSpPr>
        <p:spPr>
          <a:xfrm rot="-10800000" flipH="1">
            <a:off x="286542" y="0"/>
            <a:ext cx="1540329" cy="1492528"/>
          </a:xfrm>
          <a:custGeom>
            <a:avLst/>
            <a:gdLst/>
            <a:ahLst/>
            <a:cxnLst/>
            <a:rect l="l" t="t" r="r" b="b"/>
            <a:pathLst>
              <a:path w="2129672" h="2259599">
                <a:moveTo>
                  <a:pt x="2129672" y="0"/>
                </a:moveTo>
                <a:lnTo>
                  <a:pt x="0" y="0"/>
                </a:lnTo>
                <a:lnTo>
                  <a:pt x="0" y="2259598"/>
                </a:lnTo>
                <a:lnTo>
                  <a:pt x="2129672" y="2259598"/>
                </a:lnTo>
                <a:lnTo>
                  <a:pt x="212967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8D5D66B-9B2A-642D-4A7E-7E93853BA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E3C9A5-678D-F2BB-0DD4-016D2D9DEC63}"/>
              </a:ext>
            </a:extLst>
          </p:cNvPr>
          <p:cNvSpPr txBox="1"/>
          <p:nvPr/>
        </p:nvSpPr>
        <p:spPr>
          <a:xfrm>
            <a:off x="1358964" y="3031597"/>
            <a:ext cx="9671200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Waste 1,000 copies to print 500 sellable copies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Finding skilled pressmen, especially in Slayton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Tariffs on consumables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500" b="1" i="0" u="none" strike="noStrike" cap="none" normalizeH="0" baseline="0" dirty="0">
              <a:ln>
                <a:noFill/>
              </a:ln>
              <a:solidFill>
                <a:srgbClr val="960000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77943-DE50-9F45-46D4-654A6FBE4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4298" y="3629930"/>
            <a:ext cx="3856059" cy="51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3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6F1DF-A932-6808-1924-EF2D97B45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>
            <a:extLst>
              <a:ext uri="{FF2B5EF4-FFF2-40B4-BE49-F238E27FC236}">
                <a16:creationId xmlns:a16="http://schemas.microsoft.com/office/drawing/2014/main" id="{07DB91EF-FFCE-44F7-1BA2-2870E3055EB4}"/>
              </a:ext>
            </a:extLst>
          </p:cNvPr>
          <p:cNvSpPr/>
          <p:nvPr/>
        </p:nvSpPr>
        <p:spPr>
          <a:xfrm>
            <a:off x="1121986" y="9590704"/>
            <a:ext cx="16230600" cy="685410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3E0947C3-F109-E671-257E-82E634711050}"/>
              </a:ext>
            </a:extLst>
          </p:cNvPr>
          <p:cNvSpPr/>
          <p:nvPr/>
        </p:nvSpPr>
        <p:spPr>
          <a:xfrm rot="-10800000" flipH="1">
            <a:off x="533400" y="352601"/>
            <a:ext cx="2129672" cy="2259599"/>
          </a:xfrm>
          <a:custGeom>
            <a:avLst/>
            <a:gdLst/>
            <a:ahLst/>
            <a:cxnLst/>
            <a:rect l="l" t="t" r="r" b="b"/>
            <a:pathLst>
              <a:path w="2129672" h="2259599">
                <a:moveTo>
                  <a:pt x="2129672" y="0"/>
                </a:moveTo>
                <a:lnTo>
                  <a:pt x="0" y="0"/>
                </a:lnTo>
                <a:lnTo>
                  <a:pt x="0" y="2259598"/>
                </a:lnTo>
                <a:lnTo>
                  <a:pt x="2129672" y="2259598"/>
                </a:lnTo>
                <a:lnTo>
                  <a:pt x="212967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B575205-0A68-EE4E-FB13-9A8F1C22A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06FF69-7450-5A06-09FC-41567D200247}"/>
              </a:ext>
            </a:extLst>
          </p:cNvPr>
          <p:cNvSpPr txBox="1"/>
          <p:nvPr/>
        </p:nvSpPr>
        <p:spPr>
          <a:xfrm>
            <a:off x="-706814" y="3690741"/>
            <a:ext cx="19888199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atin typeface="Poppins" panose="00000500000000000000" pitchFamily="2" charset="0"/>
                <a:cs typeface="Poppins" panose="00000500000000000000" pitchFamily="2" charset="0"/>
              </a:rPr>
              <a:t>Our Transition to Digital Printing</a:t>
            </a:r>
          </a:p>
          <a:p>
            <a:pPr algn="ctr"/>
            <a:endParaRPr lang="en-US" sz="75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1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6B1F1-FCD6-B31C-5DEB-7E5919EBB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F5217439-86D2-37B0-90AA-C1D10B53FD38}"/>
              </a:ext>
            </a:extLst>
          </p:cNvPr>
          <p:cNvSpPr txBox="1"/>
          <p:nvPr/>
        </p:nvSpPr>
        <p:spPr>
          <a:xfrm>
            <a:off x="1358964" y="809625"/>
            <a:ext cx="15086940" cy="1244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000" b="1" dirty="0">
                <a:latin typeface="Poppins" panose="00000500000000000000" pitchFamily="2" charset="0"/>
                <a:cs typeface="Poppins" panose="00000500000000000000" pitchFamily="2" charset="0"/>
              </a:rPr>
              <a:t>Digital Printing Plan</a:t>
            </a:r>
            <a:endParaRPr lang="en-US" sz="7000" b="1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638B3B19-9199-3641-CA7C-F2825F01A712}"/>
              </a:ext>
            </a:extLst>
          </p:cNvPr>
          <p:cNvSpPr/>
          <p:nvPr/>
        </p:nvSpPr>
        <p:spPr>
          <a:xfrm>
            <a:off x="1028700" y="9934400"/>
            <a:ext cx="16230600" cy="352600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BE977A1D-640C-78C5-BDEE-CFD488F9E658}"/>
              </a:ext>
            </a:extLst>
          </p:cNvPr>
          <p:cNvSpPr/>
          <p:nvPr/>
        </p:nvSpPr>
        <p:spPr>
          <a:xfrm rot="-10800000" flipH="1">
            <a:off x="533400" y="352601"/>
            <a:ext cx="2129672" cy="2259599"/>
          </a:xfrm>
          <a:custGeom>
            <a:avLst/>
            <a:gdLst/>
            <a:ahLst/>
            <a:cxnLst/>
            <a:rect l="l" t="t" r="r" b="b"/>
            <a:pathLst>
              <a:path w="2129672" h="2259599">
                <a:moveTo>
                  <a:pt x="2129672" y="0"/>
                </a:moveTo>
                <a:lnTo>
                  <a:pt x="0" y="0"/>
                </a:lnTo>
                <a:lnTo>
                  <a:pt x="0" y="2259598"/>
                </a:lnTo>
                <a:lnTo>
                  <a:pt x="2129672" y="2259598"/>
                </a:lnTo>
                <a:lnTo>
                  <a:pt x="212967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A2492E1-C135-AFE1-4CB6-B786CE125A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4DFE2E-3DC1-7CE8-771D-40B311466FA9}"/>
              </a:ext>
            </a:extLst>
          </p:cNvPr>
          <p:cNvSpPr txBox="1"/>
          <p:nvPr/>
        </p:nvSpPr>
        <p:spPr>
          <a:xfrm>
            <a:off x="1629947" y="3026090"/>
            <a:ext cx="15498724" cy="6798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5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Partner with CDS, largest Xerox dealer in North America</a:t>
            </a: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5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Use high-capacity office printers to print short-run tabloid newspapers</a:t>
            </a:r>
          </a:p>
          <a:p>
            <a:pPr marL="457200" marR="0" indent="-45720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000" b="1" kern="100" dirty="0">
              <a:solidFill>
                <a:srgbClr val="960000"/>
              </a:solidFill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500" b="1" kern="100" dirty="0">
                <a:solidFill>
                  <a:srgbClr val="960000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Ideal Use Cases:</a:t>
            </a:r>
          </a:p>
          <a:p>
            <a:pPr marL="800100" lvl="1" indent="-342900">
              <a:lnSpc>
                <a:spcPct val="115000"/>
              </a:lnSpc>
              <a:buSzPct val="74000"/>
              <a:buFont typeface="Symbol" panose="05050102010706020507" pitchFamily="18" charset="2"/>
              <a:buChar char=""/>
            </a:pPr>
            <a:r>
              <a:rPr lang="en-US" sz="35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Short runs of under </a:t>
            </a:r>
            <a:r>
              <a:rPr lang="en-US" sz="3500" b="1" kern="100" dirty="0">
                <a:solidFill>
                  <a:srgbClr val="960000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1,500 copies </a:t>
            </a:r>
          </a:p>
          <a:p>
            <a:pPr marL="800100" lvl="1" indent="-342900">
              <a:lnSpc>
                <a:spcPct val="115000"/>
              </a:lnSpc>
              <a:buSzPct val="74000"/>
              <a:buFont typeface="Symbol" panose="05050102010706020507" pitchFamily="18" charset="2"/>
              <a:buChar char=""/>
            </a:pPr>
            <a:r>
              <a:rPr lang="en-US" sz="35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Book sizes of </a:t>
            </a:r>
            <a:r>
              <a:rPr lang="en-US" sz="3500" b="1" kern="100" dirty="0">
                <a:solidFill>
                  <a:srgbClr val="960000"/>
                </a:solidFill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20 pages or less</a:t>
            </a:r>
          </a:p>
          <a:p>
            <a:pPr marL="800100" lvl="1" indent="-342900">
              <a:lnSpc>
                <a:spcPct val="115000"/>
              </a:lnSpc>
              <a:spcAft>
                <a:spcPts val="800"/>
              </a:spcAft>
              <a:buSzPct val="74000"/>
              <a:buFont typeface="Symbol" panose="05050102010706020507" pitchFamily="18" charset="2"/>
              <a:buChar char=""/>
            </a:pPr>
            <a:r>
              <a:rPr lang="en-US" sz="35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Remote locations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endParaRPr lang="en-US" sz="1500" kern="100" dirty="0">
              <a:effectLst/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5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*Minimal skilled labor needed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3500" kern="1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*Two machine models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C2FB82-CE0C-F25C-0351-C4F178801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7607" y="5117999"/>
            <a:ext cx="6401693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66828-2308-9FD4-702E-B9E9A17D2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298B5B10-9F07-8979-D002-24425D10C00D}"/>
              </a:ext>
            </a:extLst>
          </p:cNvPr>
          <p:cNvSpPr txBox="1"/>
          <p:nvPr/>
        </p:nvSpPr>
        <p:spPr>
          <a:xfrm>
            <a:off x="1358964" y="809625"/>
            <a:ext cx="15086940" cy="1244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000" b="1" dirty="0">
                <a:latin typeface="Poppins" panose="00000500000000000000" pitchFamily="2" charset="0"/>
                <a:cs typeface="Poppins" panose="00000500000000000000" pitchFamily="2" charset="0"/>
              </a:rPr>
              <a:t>Xerox C9265</a:t>
            </a:r>
            <a:endParaRPr lang="en-US" sz="7000" b="1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8DE97686-AEC4-0EE9-5D6D-4711C6FFCB23}"/>
              </a:ext>
            </a:extLst>
          </p:cNvPr>
          <p:cNvSpPr/>
          <p:nvPr/>
        </p:nvSpPr>
        <p:spPr>
          <a:xfrm rot="-10800000" flipH="1">
            <a:off x="533400" y="352601"/>
            <a:ext cx="2129672" cy="2259599"/>
          </a:xfrm>
          <a:custGeom>
            <a:avLst/>
            <a:gdLst/>
            <a:ahLst/>
            <a:cxnLst/>
            <a:rect l="l" t="t" r="r" b="b"/>
            <a:pathLst>
              <a:path w="2129672" h="2259599">
                <a:moveTo>
                  <a:pt x="2129672" y="0"/>
                </a:moveTo>
                <a:lnTo>
                  <a:pt x="0" y="0"/>
                </a:lnTo>
                <a:lnTo>
                  <a:pt x="0" y="2259598"/>
                </a:lnTo>
                <a:lnTo>
                  <a:pt x="2129672" y="2259598"/>
                </a:lnTo>
                <a:lnTo>
                  <a:pt x="212967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C493524-8ECD-A59D-427A-BC06148B5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EC3796-C248-E586-897C-A59B98C0E13C}"/>
              </a:ext>
            </a:extLst>
          </p:cNvPr>
          <p:cNvSpPr txBox="1"/>
          <p:nvPr/>
        </p:nvSpPr>
        <p:spPr>
          <a:xfrm>
            <a:off x="669472" y="3069225"/>
            <a:ext cx="18565585" cy="6037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Throughput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48 pages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per minute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60-month lease Cost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$965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per month plus tax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Color Impression Cost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$.049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plus tax (two pages)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Black and White Impression Cost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$.009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plus tax (two pages)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15,000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Color Impression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monthly minimum per machine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Staple Cost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$.011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plus tax per Book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Paper Cost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$.0269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plus tax per Sheet (four pages)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Labor Cost = Assumed at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$20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per hour fully loaded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Assume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 minutes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per job for file preparation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Assumed maximum monthly capacity per machine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125,000 pages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A353DFB1-8D80-44E8-31E2-8EE67B90ECDD}"/>
              </a:ext>
            </a:extLst>
          </p:cNvPr>
          <p:cNvSpPr/>
          <p:nvPr/>
        </p:nvSpPr>
        <p:spPr>
          <a:xfrm>
            <a:off x="1121986" y="9934400"/>
            <a:ext cx="16230600" cy="341714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Specifications for PrimeLink C9265 ...">
            <a:extLst>
              <a:ext uri="{FF2B5EF4-FFF2-40B4-BE49-F238E27FC236}">
                <a16:creationId xmlns:a16="http://schemas.microsoft.com/office/drawing/2014/main" id="{F2747D4D-A9F0-7AB2-7C5C-15E9BC6AC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192" y="3953020"/>
            <a:ext cx="6855808" cy="34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5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10C31-42FB-38FB-39CC-34DD96E83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3F579C37-8E22-C423-ABEC-8CF138954F87}"/>
              </a:ext>
            </a:extLst>
          </p:cNvPr>
          <p:cNvSpPr txBox="1"/>
          <p:nvPr/>
        </p:nvSpPr>
        <p:spPr>
          <a:xfrm>
            <a:off x="1358964" y="809625"/>
            <a:ext cx="15086940" cy="1244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000" b="1" dirty="0">
                <a:latin typeface="Poppins" panose="00000500000000000000" pitchFamily="2" charset="0"/>
                <a:cs typeface="Poppins" panose="00000500000000000000" pitchFamily="2" charset="0"/>
              </a:rPr>
              <a:t>Xerox Versant 280</a:t>
            </a:r>
            <a:endParaRPr lang="en-US" sz="7000" b="1" dirty="0">
              <a:solidFill>
                <a:srgbClr val="000000"/>
              </a:solidFill>
              <a:latin typeface="Poppins" panose="00000500000000000000" pitchFamily="2" charset="0"/>
              <a:ea typeface="Poppins Bold"/>
              <a:cs typeface="Poppins" panose="00000500000000000000" pitchFamily="2" charset="0"/>
              <a:sym typeface="Poppins Bold"/>
            </a:endParaRPr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D8914C2D-DEDA-A764-66C5-FDB2079B6060}"/>
              </a:ext>
            </a:extLst>
          </p:cNvPr>
          <p:cNvSpPr/>
          <p:nvPr/>
        </p:nvSpPr>
        <p:spPr>
          <a:xfrm rot="-10800000" flipH="1">
            <a:off x="533400" y="352601"/>
            <a:ext cx="2129672" cy="2259599"/>
          </a:xfrm>
          <a:custGeom>
            <a:avLst/>
            <a:gdLst/>
            <a:ahLst/>
            <a:cxnLst/>
            <a:rect l="l" t="t" r="r" b="b"/>
            <a:pathLst>
              <a:path w="2129672" h="2259599">
                <a:moveTo>
                  <a:pt x="2129672" y="0"/>
                </a:moveTo>
                <a:lnTo>
                  <a:pt x="0" y="0"/>
                </a:lnTo>
                <a:lnTo>
                  <a:pt x="0" y="2259598"/>
                </a:lnTo>
                <a:lnTo>
                  <a:pt x="2129672" y="2259598"/>
                </a:lnTo>
                <a:lnTo>
                  <a:pt x="212967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0B60E8A-C948-D068-5872-42D550630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551A4-838C-8098-3A52-47C38702F465}"/>
              </a:ext>
            </a:extLst>
          </p:cNvPr>
          <p:cNvSpPr txBox="1"/>
          <p:nvPr/>
        </p:nvSpPr>
        <p:spPr>
          <a:xfrm>
            <a:off x="669472" y="3069225"/>
            <a:ext cx="18565585" cy="6037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Throughput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60 Pages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per minute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60-month lease Cost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$1,650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per month plus tax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Color Impression Cost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$.049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plus tax (two pages)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Black and White Impression Cost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$.009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plus tax (two pages)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15,000 Color Impression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monthly minimum per machine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Staple Cost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$.011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plus tax per Book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Paper Cost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$.0269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plus tax per Sheet (four pages)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Labor Cost = Assumed at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$20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per hour fully loaded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Assume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15 minutes </a:t>
            </a: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per job for file preparation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Poppins" panose="00000500000000000000" pitchFamily="2" charset="0"/>
                <a:cs typeface="Poppins" panose="00000500000000000000" pitchFamily="2" charset="0"/>
              </a:rPr>
              <a:t>Assumed maximum monthly capacity per machine = </a:t>
            </a:r>
            <a:r>
              <a:rPr lang="en-US" sz="26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300,000 Pages</a:t>
            </a:r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3972843F-3FD9-DF92-2F7F-58453328581F}"/>
              </a:ext>
            </a:extLst>
          </p:cNvPr>
          <p:cNvSpPr/>
          <p:nvPr/>
        </p:nvSpPr>
        <p:spPr>
          <a:xfrm>
            <a:off x="1121986" y="9934400"/>
            <a:ext cx="16230600" cy="341714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Specifications for Versant 280">
            <a:extLst>
              <a:ext uri="{FF2B5EF4-FFF2-40B4-BE49-F238E27FC236}">
                <a16:creationId xmlns:a16="http://schemas.microsoft.com/office/drawing/2014/main" id="{75DBF98F-7A25-C37A-2319-62DFA242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643" y="3073710"/>
            <a:ext cx="6278223" cy="448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56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7B28C-3F58-4007-9DA9-0CF7AF830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>
            <a:extLst>
              <a:ext uri="{FF2B5EF4-FFF2-40B4-BE49-F238E27FC236}">
                <a16:creationId xmlns:a16="http://schemas.microsoft.com/office/drawing/2014/main" id="{DE294924-385C-72FB-CF33-DC88C1E7E71D}"/>
              </a:ext>
            </a:extLst>
          </p:cNvPr>
          <p:cNvSpPr txBox="1"/>
          <p:nvPr/>
        </p:nvSpPr>
        <p:spPr>
          <a:xfrm>
            <a:off x="1391622" y="960878"/>
            <a:ext cx="1508694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000" b="1" dirty="0">
                <a:latin typeface="Poppins" panose="00000500000000000000" pitchFamily="2" charset="0"/>
                <a:cs typeface="Poppins" panose="00000500000000000000" pitchFamily="2" charset="0"/>
              </a:rPr>
              <a:t>Fully Loaded Costs</a:t>
            </a:r>
            <a:endParaRPr lang="en-US" sz="7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B6D4BECE-AE79-3770-8FE7-5F502A0BE1C8}"/>
              </a:ext>
            </a:extLst>
          </p:cNvPr>
          <p:cNvSpPr/>
          <p:nvPr/>
        </p:nvSpPr>
        <p:spPr>
          <a:xfrm>
            <a:off x="1121986" y="9590704"/>
            <a:ext cx="16230600" cy="685410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4EDF2388-AAF0-0101-3DB0-6A35524BA9B2}"/>
              </a:ext>
            </a:extLst>
          </p:cNvPr>
          <p:cNvSpPr/>
          <p:nvPr/>
        </p:nvSpPr>
        <p:spPr>
          <a:xfrm rot="-10800000" flipH="1">
            <a:off x="286542" y="0"/>
            <a:ext cx="1809438" cy="1834436"/>
          </a:xfrm>
          <a:custGeom>
            <a:avLst/>
            <a:gdLst/>
            <a:ahLst/>
            <a:cxnLst/>
            <a:rect l="l" t="t" r="r" b="b"/>
            <a:pathLst>
              <a:path w="2129672" h="2259599">
                <a:moveTo>
                  <a:pt x="2129672" y="0"/>
                </a:moveTo>
                <a:lnTo>
                  <a:pt x="0" y="0"/>
                </a:lnTo>
                <a:lnTo>
                  <a:pt x="0" y="2259598"/>
                </a:lnTo>
                <a:lnTo>
                  <a:pt x="2129672" y="2259598"/>
                </a:lnTo>
                <a:lnTo>
                  <a:pt x="212967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71DB141-0266-E86C-558A-9DA91120E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E619EC-601F-37B9-D769-5858A5D2C29E}"/>
              </a:ext>
            </a:extLst>
          </p:cNvPr>
          <p:cNvSpPr txBox="1"/>
          <p:nvPr/>
        </p:nvSpPr>
        <p:spPr>
          <a:xfrm>
            <a:off x="1391622" y="4919154"/>
            <a:ext cx="16545528" cy="4621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12 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Page Book with 4 B&amp;W Pages = </a:t>
            </a: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58 Cents per copy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16</a:t>
            </a:r>
            <a:r>
              <a:rPr lang="en-US" sz="4000" dirty="0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Page Book with 4 B&amp;W Pages = </a:t>
            </a: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71 Cents per copy</a:t>
            </a:r>
          </a:p>
          <a:p>
            <a:pPr marL="571500" indent="-5715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20 </a:t>
            </a:r>
            <a:r>
              <a:rPr lang="en-US" sz="4000" dirty="0">
                <a:latin typeface="Poppins" panose="00000500000000000000" pitchFamily="2" charset="0"/>
                <a:cs typeface="Poppins" panose="00000500000000000000" pitchFamily="2" charset="0"/>
              </a:rPr>
              <a:t>Page Book with 10 B&amp;W Pages = </a:t>
            </a:r>
            <a:r>
              <a:rPr lang="en-US" sz="4000" b="1" dirty="0">
                <a:solidFill>
                  <a:srgbClr val="96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68 Cents per copy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46CB2C-D160-A55E-5323-A848E00024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5252" y="2652140"/>
            <a:ext cx="5588663" cy="221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17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FEDC3-5E9C-0C46-4487-F81EE9F08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3">
            <a:extLst>
              <a:ext uri="{FF2B5EF4-FFF2-40B4-BE49-F238E27FC236}">
                <a16:creationId xmlns:a16="http://schemas.microsoft.com/office/drawing/2014/main" id="{E2BBDDAE-005F-F254-7634-8ACCC619E10B}"/>
              </a:ext>
            </a:extLst>
          </p:cNvPr>
          <p:cNvSpPr/>
          <p:nvPr/>
        </p:nvSpPr>
        <p:spPr>
          <a:xfrm>
            <a:off x="1121986" y="9590704"/>
            <a:ext cx="16230600" cy="685410"/>
          </a:xfrm>
          <a:custGeom>
            <a:avLst/>
            <a:gdLst/>
            <a:ahLst/>
            <a:cxnLst/>
            <a:rect l="l" t="t" r="r" b="b"/>
            <a:pathLst>
              <a:path w="4274726" h="724573">
                <a:moveTo>
                  <a:pt x="33390" y="0"/>
                </a:moveTo>
                <a:lnTo>
                  <a:pt x="4241336" y="0"/>
                </a:lnTo>
                <a:cubicBezTo>
                  <a:pt x="4259777" y="0"/>
                  <a:pt x="4274726" y="14949"/>
                  <a:pt x="4274726" y="33390"/>
                </a:cubicBezTo>
                <a:lnTo>
                  <a:pt x="4274726" y="691183"/>
                </a:lnTo>
                <a:cubicBezTo>
                  <a:pt x="4274726" y="700038"/>
                  <a:pt x="4271208" y="708531"/>
                  <a:pt x="4264946" y="714793"/>
                </a:cubicBezTo>
                <a:cubicBezTo>
                  <a:pt x="4258685" y="721055"/>
                  <a:pt x="4250192" y="724573"/>
                  <a:pt x="4241336" y="724573"/>
                </a:cubicBezTo>
                <a:lnTo>
                  <a:pt x="33390" y="724573"/>
                </a:lnTo>
                <a:cubicBezTo>
                  <a:pt x="14949" y="724573"/>
                  <a:pt x="0" y="709623"/>
                  <a:pt x="0" y="691183"/>
                </a:cubicBezTo>
                <a:lnTo>
                  <a:pt x="0" y="33390"/>
                </a:lnTo>
                <a:cubicBezTo>
                  <a:pt x="0" y="24534"/>
                  <a:pt x="3518" y="16041"/>
                  <a:pt x="9780" y="9780"/>
                </a:cubicBezTo>
                <a:cubicBezTo>
                  <a:pt x="16041" y="3518"/>
                  <a:pt x="24534" y="0"/>
                  <a:pt x="33390" y="0"/>
                </a:cubicBezTo>
                <a:close/>
              </a:path>
            </a:pathLst>
          </a:custGeom>
          <a:solidFill>
            <a:srgbClr val="7B0707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Freeform 4">
            <a:extLst>
              <a:ext uri="{FF2B5EF4-FFF2-40B4-BE49-F238E27FC236}">
                <a16:creationId xmlns:a16="http://schemas.microsoft.com/office/drawing/2014/main" id="{C92CFE0A-468E-B2E0-D1D2-AEE7BDBE4AEC}"/>
              </a:ext>
            </a:extLst>
          </p:cNvPr>
          <p:cNvSpPr/>
          <p:nvPr/>
        </p:nvSpPr>
        <p:spPr>
          <a:xfrm rot="-10800000" flipH="1">
            <a:off x="533400" y="352601"/>
            <a:ext cx="2129672" cy="2259599"/>
          </a:xfrm>
          <a:custGeom>
            <a:avLst/>
            <a:gdLst/>
            <a:ahLst/>
            <a:cxnLst/>
            <a:rect l="l" t="t" r="r" b="b"/>
            <a:pathLst>
              <a:path w="2129672" h="2259599">
                <a:moveTo>
                  <a:pt x="2129672" y="0"/>
                </a:moveTo>
                <a:lnTo>
                  <a:pt x="0" y="0"/>
                </a:lnTo>
                <a:lnTo>
                  <a:pt x="0" y="2259598"/>
                </a:lnTo>
                <a:lnTo>
                  <a:pt x="2129672" y="2259598"/>
                </a:lnTo>
                <a:lnTo>
                  <a:pt x="212967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34069E0-9CA3-6EDF-38A5-8E76F1BB0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410533" y="138276"/>
            <a:ext cx="3590925" cy="8226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6331BD-2EFB-203D-1FD8-854BFE36C522}"/>
              </a:ext>
            </a:extLst>
          </p:cNvPr>
          <p:cNvSpPr txBox="1"/>
          <p:nvPr/>
        </p:nvSpPr>
        <p:spPr>
          <a:xfrm>
            <a:off x="849086" y="3828196"/>
            <a:ext cx="16230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Poppins" panose="00000500000000000000" pitchFamily="2" charset="0"/>
                <a:cs typeface="Poppins" panose="00000500000000000000" pitchFamily="2" charset="0"/>
              </a:rPr>
              <a:t>CherryRoad Use Cases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8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72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nal Choice 1 Revised Presentation Template 6-24-11">
  <a:themeElements>
    <a:clrScheme name="CherryRoad Presentation Template 200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30034"/>
      </a:accent1>
      <a:accent2>
        <a:srgbClr val="333399"/>
      </a:accent2>
      <a:accent3>
        <a:srgbClr val="FFFFFF"/>
      </a:accent3>
      <a:accent4>
        <a:srgbClr val="000000"/>
      </a:accent4>
      <a:accent5>
        <a:srgbClr val="CEAAAE"/>
      </a:accent5>
      <a:accent6>
        <a:srgbClr val="2D2D8A"/>
      </a:accent6>
      <a:hlink>
        <a:srgbClr val="0000CC"/>
      </a:hlink>
      <a:folHlink>
        <a:srgbClr val="7AA497"/>
      </a:folHlink>
    </a:clrScheme>
    <a:fontScheme name="CherryRoad Presentation Template 2004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ndara" pitchFamily="34" charset="0"/>
          </a:defRPr>
        </a:defPPr>
      </a:lstStyle>
    </a:lnDef>
  </a:objectDefaults>
  <a:extraClrSchemeLst>
    <a:extraClrScheme>
      <a:clrScheme name="CherryRoad Presentation Template 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ryRoad Presentation Template 20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ryRoad Presentation Template 20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ryRoad Presentation Template 20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ryRoad Presentation Template 20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rryRoad Presentation Template 20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ryRoad Presentation Template 20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ryRoad Presentation Template 20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ryRoad Presentation Template 20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ryRoad Presentation Template 20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ryRoad Presentation Template 20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ryRoad Presentation Template 20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rryRoad Presentation Template 200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3003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EAAAE"/>
        </a:accent5>
        <a:accent6>
          <a:srgbClr val="2D2D8A"/>
        </a:accent6>
        <a:hlink>
          <a:srgbClr val="0000CC"/>
        </a:hlink>
        <a:folHlink>
          <a:srgbClr val="7AA4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_Cloud 16x9.potx  -  backup version  -  Read-Only" id="{D5967ABE-5379-42E4-BD8D-FC1BEA29E8CC}" vid="{B7B3D3EC-3E4A-40F6-820D-ADB8B93DF15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617</Words>
  <Application>Microsoft Office PowerPoint</Application>
  <PresentationFormat>Custom</PresentationFormat>
  <Paragraphs>106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Poppins</vt:lpstr>
      <vt:lpstr>Poppins Bold</vt:lpstr>
      <vt:lpstr>Wingdings</vt:lpstr>
      <vt:lpstr>Candara</vt:lpstr>
      <vt:lpstr>Symbol</vt:lpstr>
      <vt:lpstr>Calibri</vt:lpstr>
      <vt:lpstr>Arial</vt:lpstr>
      <vt:lpstr>Office Theme</vt:lpstr>
      <vt:lpstr>Final Choice 1 Revised Presentation Template 6-24-11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CherryRoad Media Townhall February 11, 2025 Jeremy Gulban, CEO</dc:title>
  <dc:creator>Kate Cassidy</dc:creator>
  <cp:lastModifiedBy>Jeremy Gulban</cp:lastModifiedBy>
  <cp:revision>4</cp:revision>
  <dcterms:created xsi:type="dcterms:W3CDTF">2006-08-16T00:00:00Z</dcterms:created>
  <dcterms:modified xsi:type="dcterms:W3CDTF">2025-09-23T03:44:41Z</dcterms:modified>
  <dc:identifier>DAGe0Jm76GI</dc:identifier>
</cp:coreProperties>
</file>