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4449" r:id="rId2"/>
    <p:sldId id="4453" r:id="rId3"/>
    <p:sldId id="4452" r:id="rId4"/>
    <p:sldId id="4454" r:id="rId5"/>
    <p:sldId id="4455" r:id="rId6"/>
    <p:sldId id="4456" r:id="rId7"/>
    <p:sldId id="4457" r:id="rId8"/>
    <p:sldId id="4458" r:id="rId9"/>
    <p:sldId id="4462" r:id="rId10"/>
    <p:sldId id="4463" r:id="rId11"/>
    <p:sldId id="4460" r:id="rId12"/>
    <p:sldId id="4461" r:id="rId13"/>
    <p:sldId id="4459" r:id="rId14"/>
    <p:sldId id="44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66C7"/>
    <a:srgbClr val="53B1FF"/>
    <a:srgbClr val="F7F9FB"/>
    <a:srgbClr val="FAFBFC"/>
    <a:srgbClr val="EFF3F7"/>
    <a:srgbClr val="DAE3EE"/>
    <a:srgbClr val="D7E1ED"/>
    <a:srgbClr val="EBF0F5"/>
    <a:srgbClr val="D2DDEA"/>
    <a:srgbClr val="DCE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55C30F-9B80-4C8C-8AB4-4F0472922E69}" v="26" dt="2025-09-23T00:31:05.8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2886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C1D18-9479-42DA-8214-02179B4E35E5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06ED6-D7B6-4BB3-B12C-5A19DDDE9C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500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bg>
      <p:bgPr>
        <a:solidFill>
          <a:srgbClr val="FAFB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5DAAB42-69A6-564E-A2E8-3028024787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706120"/>
            <a:ext cx="10810873" cy="62738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80000"/>
              </a:lnSpc>
              <a:buNone/>
              <a:defRPr sz="3200" b="1" i="0">
                <a:solidFill>
                  <a:srgbClr val="007CE2"/>
                </a:solidFill>
                <a:latin typeface="+mj-lt"/>
              </a:defRPr>
            </a:lvl1pPr>
          </a:lstStyle>
          <a:p>
            <a:pPr lvl="0"/>
            <a:r>
              <a:rPr lang="en-US"/>
              <a:t>Headline Would Go Here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5B0F007E-B28E-3B49-9EAF-CF1527A53E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90716"/>
            <a:ext cx="3610731" cy="222899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 spc="0" baseline="0">
                <a:solidFill>
                  <a:srgbClr val="007CE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Topic</a:t>
            </a:r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CD98A5EE-49DF-094C-8C05-037F9906E20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1534579"/>
            <a:ext cx="10810873" cy="3223683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ct val="110000"/>
              </a:lnSpc>
              <a:spcAft>
                <a:spcPts val="133"/>
              </a:spcAft>
              <a:buClr>
                <a:srgbClr val="007CE2"/>
              </a:buClr>
              <a:buSzPct val="100000"/>
              <a:buFont typeface="Arial" panose="020B0604020202020204" pitchFamily="34" charset="0"/>
              <a:buChar char="•"/>
              <a:defRPr sz="2800" b="0" i="0">
                <a:solidFill>
                  <a:srgbClr val="4D4D4D"/>
                </a:solidFill>
                <a:latin typeface="+mj-lt"/>
                <a:cs typeface="Arial" panose="020B0604020202020204" pitchFamily="34" charset="0"/>
              </a:defRPr>
            </a:lvl1pPr>
            <a:lvl2pPr marL="571500" indent="-314325">
              <a:lnSpc>
                <a:spcPct val="110000"/>
              </a:lnSpc>
              <a:spcAft>
                <a:spcPts val="133"/>
              </a:spcAft>
              <a:buClr>
                <a:srgbClr val="007CE2"/>
              </a:buClr>
              <a:buSzPct val="100000"/>
              <a:buFont typeface="Courier New" panose="02070309020205020404" pitchFamily="49" charset="0"/>
              <a:buChar char="o"/>
              <a:defRPr sz="2800" b="0" i="0">
                <a:solidFill>
                  <a:srgbClr val="4D4D4D"/>
                </a:solidFill>
                <a:latin typeface="+mj-lt"/>
                <a:cs typeface="Arial" panose="020B0604020202020204" pitchFamily="34" charset="0"/>
              </a:defRPr>
            </a:lvl2pPr>
            <a:lvl3pPr marL="749300" indent="-234950">
              <a:lnSpc>
                <a:spcPct val="110000"/>
              </a:lnSpc>
              <a:spcAft>
                <a:spcPts val="133"/>
              </a:spcAft>
              <a:buClr>
                <a:srgbClr val="007CE2"/>
              </a:buClr>
              <a:buSzPct val="100000"/>
              <a:buFont typeface="Arial" panose="020B0604020202020204" pitchFamily="34" charset="0"/>
              <a:buChar char="–"/>
              <a:defRPr sz="2800" b="1" i="0">
                <a:solidFill>
                  <a:srgbClr val="4D4D4D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977900" indent="-206375">
              <a:lnSpc>
                <a:spcPct val="110000"/>
              </a:lnSpc>
              <a:spcAft>
                <a:spcPts val="133"/>
              </a:spcAft>
              <a:buClr>
                <a:schemeClr val="bg1">
                  <a:lumMod val="60000"/>
                  <a:lumOff val="40000"/>
                </a:schemeClr>
              </a:buClr>
              <a:buSzPct val="85000"/>
              <a:buFont typeface="Arial" panose="020B0604020202020204" pitchFamily="34" charset="0"/>
              <a:buChar char="•"/>
              <a:defRPr sz="2800" b="1" i="0">
                <a:solidFill>
                  <a:srgbClr val="4D4D4D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257300" indent="-228600">
              <a:lnSpc>
                <a:spcPct val="110000"/>
              </a:lnSpc>
              <a:spcAft>
                <a:spcPts val="133"/>
              </a:spcAft>
              <a:buClr>
                <a:schemeClr val="bg1">
                  <a:lumMod val="60000"/>
                  <a:lumOff val="40000"/>
                </a:schemeClr>
              </a:buClr>
              <a:buSzPct val="85000"/>
              <a:buFont typeface="Arial" panose="020B0604020202020204" pitchFamily="34" charset="0"/>
              <a:buChar char="•"/>
              <a:defRPr sz="2800" b="1" i="0">
                <a:solidFill>
                  <a:srgbClr val="4D4D4D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6" name="Picture 35" descr="A black and white image of a circle and a white letter&#10;&#10;Description automatically generated">
            <a:extLst>
              <a:ext uri="{FF2B5EF4-FFF2-40B4-BE49-F238E27FC236}">
                <a16:creationId xmlns:a16="http://schemas.microsoft.com/office/drawing/2014/main" id="{74CB5256-CC79-A4ED-5337-D4D2082EA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1" y="6404819"/>
            <a:ext cx="1153159" cy="22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4588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5F0AA8-4932-BBB7-62CB-4372E56308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3965"/>
            <a:endParaRPr lang="en-US" sz="2016" dirty="0">
              <a:solidFill>
                <a:srgbClr val="47555F"/>
              </a:solidFill>
              <a:latin typeface="Arial" panose="020B0604020202020204"/>
            </a:endParaRPr>
          </a:p>
        </p:txBody>
      </p:sp>
      <p:sp>
        <p:nvSpPr>
          <p:cNvPr id="8" name="Triangle 16">
            <a:extLst>
              <a:ext uri="{FF2B5EF4-FFF2-40B4-BE49-F238E27FC236}">
                <a16:creationId xmlns:a16="http://schemas.microsoft.com/office/drawing/2014/main" id="{41336B76-6688-325F-7068-CD918EF51053}"/>
              </a:ext>
            </a:extLst>
          </p:cNvPr>
          <p:cNvSpPr/>
          <p:nvPr userDrawn="1"/>
        </p:nvSpPr>
        <p:spPr>
          <a:xfrm>
            <a:off x="10273061" y="3089077"/>
            <a:ext cx="2084023" cy="2081641"/>
          </a:xfrm>
          <a:prstGeom prst="triangle">
            <a:avLst/>
          </a:prstGeom>
          <a:solidFill>
            <a:srgbClr val="53B1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3965"/>
            <a:endParaRPr lang="en-US" sz="2016" dirty="0">
              <a:solidFill>
                <a:srgbClr val="47555F"/>
              </a:solidFill>
              <a:latin typeface="Roboto Light" panose="02000000000000000000" pitchFamily="2" charset="0"/>
            </a:endParaRPr>
          </a:p>
        </p:txBody>
      </p:sp>
      <p:sp>
        <p:nvSpPr>
          <p:cNvPr id="9" name="Triangle 17">
            <a:extLst>
              <a:ext uri="{FF2B5EF4-FFF2-40B4-BE49-F238E27FC236}">
                <a16:creationId xmlns:a16="http://schemas.microsoft.com/office/drawing/2014/main" id="{ACF70308-EDF3-EB6C-BFFF-A9A8DAB71837}"/>
              </a:ext>
            </a:extLst>
          </p:cNvPr>
          <p:cNvSpPr/>
          <p:nvPr userDrawn="1"/>
        </p:nvSpPr>
        <p:spPr>
          <a:xfrm rot="10800000">
            <a:off x="7845691" y="839409"/>
            <a:ext cx="2084023" cy="2081641"/>
          </a:xfrm>
          <a:prstGeom prst="triangle">
            <a:avLst/>
          </a:prstGeom>
          <a:solidFill>
            <a:srgbClr val="007CE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3965"/>
            <a:endParaRPr lang="en-US" sz="2016" dirty="0">
              <a:solidFill>
                <a:srgbClr val="47555F"/>
              </a:solidFill>
              <a:latin typeface="Roboto Light" panose="02000000000000000000" pitchFamily="2" charset="0"/>
            </a:endParaRPr>
          </a:p>
        </p:txBody>
      </p:sp>
      <p:sp>
        <p:nvSpPr>
          <p:cNvPr id="10" name="Triangle 18">
            <a:extLst>
              <a:ext uri="{FF2B5EF4-FFF2-40B4-BE49-F238E27FC236}">
                <a16:creationId xmlns:a16="http://schemas.microsoft.com/office/drawing/2014/main" id="{FB6466D0-21E1-1773-F687-6C2247769229}"/>
              </a:ext>
            </a:extLst>
          </p:cNvPr>
          <p:cNvSpPr/>
          <p:nvPr userDrawn="1"/>
        </p:nvSpPr>
        <p:spPr>
          <a:xfrm rot="10800000">
            <a:off x="7855858" y="5308268"/>
            <a:ext cx="2084023" cy="2081641"/>
          </a:xfrm>
          <a:prstGeom prst="triangle">
            <a:avLst/>
          </a:prstGeom>
          <a:solidFill>
            <a:srgbClr val="007CE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3965"/>
            <a:endParaRPr lang="en-US" sz="2016" dirty="0">
              <a:solidFill>
                <a:srgbClr val="47555F"/>
              </a:solidFill>
              <a:latin typeface="Roboto Light" panose="02000000000000000000" pitchFamily="2" charset="0"/>
            </a:endParaRPr>
          </a:p>
        </p:txBody>
      </p:sp>
      <p:sp>
        <p:nvSpPr>
          <p:cNvPr id="11" name="Triangle 19">
            <a:extLst>
              <a:ext uri="{FF2B5EF4-FFF2-40B4-BE49-F238E27FC236}">
                <a16:creationId xmlns:a16="http://schemas.microsoft.com/office/drawing/2014/main" id="{8F7F6647-AFC6-1111-08F3-E9822C32FA50}"/>
              </a:ext>
            </a:extLst>
          </p:cNvPr>
          <p:cNvSpPr/>
          <p:nvPr userDrawn="1"/>
        </p:nvSpPr>
        <p:spPr>
          <a:xfrm rot="10800000">
            <a:off x="6658915" y="3089078"/>
            <a:ext cx="2084023" cy="2081641"/>
          </a:xfrm>
          <a:prstGeom prst="triangle">
            <a:avLst/>
          </a:prstGeom>
          <a:solidFill>
            <a:srgbClr val="005DA8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3965"/>
            <a:endParaRPr lang="en-US" sz="2016" dirty="0">
              <a:solidFill>
                <a:srgbClr val="47555F"/>
              </a:solidFill>
              <a:latin typeface="Roboto Light" panose="02000000000000000000" pitchFamily="2" charset="0"/>
            </a:endParaRPr>
          </a:p>
        </p:txBody>
      </p:sp>
      <p:sp>
        <p:nvSpPr>
          <p:cNvPr id="12" name="Triangle 20">
            <a:extLst>
              <a:ext uri="{FF2B5EF4-FFF2-40B4-BE49-F238E27FC236}">
                <a16:creationId xmlns:a16="http://schemas.microsoft.com/office/drawing/2014/main" id="{637CCC72-26B9-4E92-1BE9-6D069619CD3E}"/>
              </a:ext>
            </a:extLst>
          </p:cNvPr>
          <p:cNvSpPr/>
          <p:nvPr userDrawn="1"/>
        </p:nvSpPr>
        <p:spPr>
          <a:xfrm>
            <a:off x="7856882" y="3089077"/>
            <a:ext cx="2084023" cy="2081641"/>
          </a:xfrm>
          <a:prstGeom prst="triangle">
            <a:avLst/>
          </a:prstGeom>
          <a:solidFill>
            <a:srgbClr val="53B1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3965"/>
            <a:endParaRPr lang="en-US" sz="2016" dirty="0">
              <a:solidFill>
                <a:srgbClr val="47555F"/>
              </a:solidFill>
              <a:latin typeface="Roboto Light" panose="02000000000000000000" pitchFamily="2" charset="0"/>
            </a:endParaRPr>
          </a:p>
        </p:txBody>
      </p:sp>
      <p:sp>
        <p:nvSpPr>
          <p:cNvPr id="13" name="Triangle 21">
            <a:extLst>
              <a:ext uri="{FF2B5EF4-FFF2-40B4-BE49-F238E27FC236}">
                <a16:creationId xmlns:a16="http://schemas.microsoft.com/office/drawing/2014/main" id="{A380FA36-29A5-9B1C-4290-BA8701E1BEED}"/>
              </a:ext>
            </a:extLst>
          </p:cNvPr>
          <p:cNvSpPr/>
          <p:nvPr userDrawn="1"/>
        </p:nvSpPr>
        <p:spPr>
          <a:xfrm rot="10800000">
            <a:off x="10276078" y="5308268"/>
            <a:ext cx="2084023" cy="2081641"/>
          </a:xfrm>
          <a:prstGeom prst="triangle">
            <a:avLst/>
          </a:prstGeom>
          <a:solidFill>
            <a:srgbClr val="007CE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3965"/>
            <a:endParaRPr lang="en-US" sz="2016" dirty="0">
              <a:solidFill>
                <a:srgbClr val="47555F"/>
              </a:solidFill>
              <a:latin typeface="Roboto Light" panose="02000000000000000000" pitchFamily="2" charset="0"/>
            </a:endParaRPr>
          </a:p>
        </p:txBody>
      </p:sp>
      <p:sp>
        <p:nvSpPr>
          <p:cNvPr id="14" name="Triangle 24">
            <a:extLst>
              <a:ext uri="{FF2B5EF4-FFF2-40B4-BE49-F238E27FC236}">
                <a16:creationId xmlns:a16="http://schemas.microsoft.com/office/drawing/2014/main" id="{2F78C093-6C4B-8507-4C13-45D1946FCA4E}"/>
              </a:ext>
            </a:extLst>
          </p:cNvPr>
          <p:cNvSpPr/>
          <p:nvPr userDrawn="1"/>
        </p:nvSpPr>
        <p:spPr>
          <a:xfrm>
            <a:off x="11478701" y="808961"/>
            <a:ext cx="2084023" cy="2081641"/>
          </a:xfrm>
          <a:prstGeom prst="triangle">
            <a:avLst/>
          </a:prstGeom>
          <a:solidFill>
            <a:srgbClr val="005DA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3965"/>
            <a:endParaRPr lang="en-US" sz="2016" dirty="0">
              <a:solidFill>
                <a:srgbClr val="47555F"/>
              </a:solidFill>
              <a:latin typeface="Roboto Light" panose="02000000000000000000" pitchFamily="2" charset="0"/>
            </a:endParaRPr>
          </a:p>
        </p:txBody>
      </p:sp>
      <p:sp>
        <p:nvSpPr>
          <p:cNvPr id="15" name="Triangle 25">
            <a:extLst>
              <a:ext uri="{FF2B5EF4-FFF2-40B4-BE49-F238E27FC236}">
                <a16:creationId xmlns:a16="http://schemas.microsoft.com/office/drawing/2014/main" id="{29500B4E-18A1-26C1-559D-1EC807F81AAE}"/>
              </a:ext>
            </a:extLst>
          </p:cNvPr>
          <p:cNvSpPr/>
          <p:nvPr userDrawn="1"/>
        </p:nvSpPr>
        <p:spPr>
          <a:xfrm rot="10800000">
            <a:off x="11476909" y="3079698"/>
            <a:ext cx="2084023" cy="2081641"/>
          </a:xfrm>
          <a:prstGeom prst="triangle">
            <a:avLst/>
          </a:prstGeom>
          <a:solidFill>
            <a:srgbClr val="007CE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3965"/>
            <a:endParaRPr lang="en-US" sz="2016" dirty="0">
              <a:solidFill>
                <a:srgbClr val="47555F"/>
              </a:solidFill>
              <a:latin typeface="Roboto Light" panose="02000000000000000000" pitchFamily="2" charset="0"/>
            </a:endParaRPr>
          </a:p>
        </p:txBody>
      </p:sp>
      <p:sp>
        <p:nvSpPr>
          <p:cNvPr id="16" name="Triangle 28">
            <a:extLst>
              <a:ext uri="{FF2B5EF4-FFF2-40B4-BE49-F238E27FC236}">
                <a16:creationId xmlns:a16="http://schemas.microsoft.com/office/drawing/2014/main" id="{94E5AFE4-FB4C-5413-5F13-E593866BE0F1}"/>
              </a:ext>
            </a:extLst>
          </p:cNvPr>
          <p:cNvSpPr/>
          <p:nvPr userDrawn="1"/>
        </p:nvSpPr>
        <p:spPr>
          <a:xfrm>
            <a:off x="9062118" y="851473"/>
            <a:ext cx="2084023" cy="2081641"/>
          </a:xfrm>
          <a:prstGeom prst="triangle">
            <a:avLst/>
          </a:prstGeom>
          <a:solidFill>
            <a:srgbClr val="53B1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3965"/>
            <a:endParaRPr lang="en-US" sz="2016" dirty="0">
              <a:solidFill>
                <a:srgbClr val="47555F"/>
              </a:solidFill>
              <a:latin typeface="Roboto Light" panose="02000000000000000000" pitchFamily="2" charset="0"/>
            </a:endParaRPr>
          </a:p>
        </p:txBody>
      </p:sp>
      <p:sp>
        <p:nvSpPr>
          <p:cNvPr id="17" name="Triangle 31">
            <a:extLst>
              <a:ext uri="{FF2B5EF4-FFF2-40B4-BE49-F238E27FC236}">
                <a16:creationId xmlns:a16="http://schemas.microsoft.com/office/drawing/2014/main" id="{2828D37D-F080-7A68-A27B-8FC4DB4BE2F5}"/>
              </a:ext>
            </a:extLst>
          </p:cNvPr>
          <p:cNvSpPr/>
          <p:nvPr userDrawn="1"/>
        </p:nvSpPr>
        <p:spPr>
          <a:xfrm>
            <a:off x="10302993" y="-1410259"/>
            <a:ext cx="2084023" cy="2081641"/>
          </a:xfrm>
          <a:prstGeom prst="triangle">
            <a:avLst/>
          </a:prstGeom>
          <a:solidFill>
            <a:srgbClr val="005DA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3965"/>
            <a:endParaRPr lang="en-US" sz="2016" dirty="0">
              <a:solidFill>
                <a:srgbClr val="47555F"/>
              </a:solidFill>
              <a:latin typeface="Roboto Light" panose="02000000000000000000" pitchFamily="2" charset="0"/>
            </a:endParaRPr>
          </a:p>
        </p:txBody>
      </p:sp>
      <p:sp>
        <p:nvSpPr>
          <p:cNvPr id="18" name="Triangle 26">
            <a:extLst>
              <a:ext uri="{FF2B5EF4-FFF2-40B4-BE49-F238E27FC236}">
                <a16:creationId xmlns:a16="http://schemas.microsoft.com/office/drawing/2014/main" id="{86005F70-9FA0-F8EC-0BEC-D89755BDAF85}"/>
              </a:ext>
            </a:extLst>
          </p:cNvPr>
          <p:cNvSpPr/>
          <p:nvPr userDrawn="1"/>
        </p:nvSpPr>
        <p:spPr>
          <a:xfrm rot="10800000">
            <a:off x="9065231" y="3085573"/>
            <a:ext cx="2084023" cy="2081641"/>
          </a:xfrm>
          <a:prstGeom prst="triangle">
            <a:avLst/>
          </a:prstGeom>
          <a:solidFill>
            <a:srgbClr val="005DA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3965"/>
            <a:endParaRPr lang="en-US" sz="2016" dirty="0">
              <a:solidFill>
                <a:srgbClr val="47555F"/>
              </a:solidFill>
              <a:latin typeface="Roboto Light" panose="02000000000000000000" pitchFamily="2" charset="0"/>
            </a:endParaRPr>
          </a:p>
        </p:txBody>
      </p:sp>
      <p:sp>
        <p:nvSpPr>
          <p:cNvPr id="19" name="Triangle 29">
            <a:extLst>
              <a:ext uri="{FF2B5EF4-FFF2-40B4-BE49-F238E27FC236}">
                <a16:creationId xmlns:a16="http://schemas.microsoft.com/office/drawing/2014/main" id="{B70D76B8-3A06-A605-0169-72C0D453D510}"/>
              </a:ext>
            </a:extLst>
          </p:cNvPr>
          <p:cNvSpPr/>
          <p:nvPr userDrawn="1"/>
        </p:nvSpPr>
        <p:spPr>
          <a:xfrm>
            <a:off x="6659617" y="5368493"/>
            <a:ext cx="2084023" cy="2081641"/>
          </a:xfrm>
          <a:prstGeom prst="triangle">
            <a:avLst/>
          </a:prstGeom>
          <a:solidFill>
            <a:srgbClr val="005DA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3965"/>
            <a:endParaRPr lang="en-US" sz="2016" dirty="0">
              <a:solidFill>
                <a:srgbClr val="47555F"/>
              </a:solidFill>
              <a:latin typeface="Roboto Light" panose="02000000000000000000" pitchFamily="2" charset="0"/>
            </a:endParaRPr>
          </a:p>
        </p:txBody>
      </p:sp>
      <p:sp>
        <p:nvSpPr>
          <p:cNvPr id="20" name="Triangle 33">
            <a:extLst>
              <a:ext uri="{FF2B5EF4-FFF2-40B4-BE49-F238E27FC236}">
                <a16:creationId xmlns:a16="http://schemas.microsoft.com/office/drawing/2014/main" id="{F5A173FD-2C36-0BC4-B9A3-AB565858D52F}"/>
              </a:ext>
            </a:extLst>
          </p:cNvPr>
          <p:cNvSpPr/>
          <p:nvPr userDrawn="1"/>
        </p:nvSpPr>
        <p:spPr>
          <a:xfrm>
            <a:off x="7840626" y="-1397579"/>
            <a:ext cx="2084023" cy="2081641"/>
          </a:xfrm>
          <a:prstGeom prst="triangle">
            <a:avLst/>
          </a:prstGeom>
          <a:solidFill>
            <a:srgbClr val="005DA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3965"/>
            <a:endParaRPr lang="en-US" sz="2016" dirty="0">
              <a:solidFill>
                <a:srgbClr val="47555F"/>
              </a:solidFill>
              <a:latin typeface="Roboto Light" panose="02000000000000000000" pitchFamily="2" charset="0"/>
            </a:endParaRPr>
          </a:p>
        </p:txBody>
      </p:sp>
      <p:pic>
        <p:nvPicPr>
          <p:cNvPr id="22" name="Picture 21" descr="Chart">
            <a:extLst>
              <a:ext uri="{FF2B5EF4-FFF2-40B4-BE49-F238E27FC236}">
                <a16:creationId xmlns:a16="http://schemas.microsoft.com/office/drawing/2014/main" id="{E2419F9A-082E-0D03-9746-3984A09C6F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186" t="3248" r="20641" b="83410"/>
          <a:stretch/>
        </p:blipFill>
        <p:spPr>
          <a:xfrm>
            <a:off x="606204" y="5699578"/>
            <a:ext cx="1292780" cy="550577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960F063-1256-62C2-5D45-03B69CBFBD18}"/>
              </a:ext>
            </a:extLst>
          </p:cNvPr>
          <p:cNvCxnSpPr>
            <a:cxnSpLocks/>
          </p:cNvCxnSpPr>
          <p:nvPr userDrawn="1"/>
        </p:nvCxnSpPr>
        <p:spPr>
          <a:xfrm>
            <a:off x="2268014" y="5586480"/>
            <a:ext cx="0" cy="8068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Chart">
            <a:extLst>
              <a:ext uri="{FF2B5EF4-FFF2-40B4-BE49-F238E27FC236}">
                <a16:creationId xmlns:a16="http://schemas.microsoft.com/office/drawing/2014/main" id="{BACD663D-9E36-56AC-F0C0-473965636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148" t="16087" r="33075" b="77147"/>
          <a:stretch/>
        </p:blipFill>
        <p:spPr>
          <a:xfrm>
            <a:off x="2659965" y="5699577"/>
            <a:ext cx="1853291" cy="701224"/>
          </a:xfrm>
          <a:prstGeom prst="rect">
            <a:avLst/>
          </a:prstGeom>
        </p:spPr>
      </p:pic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531B1E1E-3135-A153-9E99-C5027ACC84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6646" y="1279366"/>
            <a:ext cx="3797689" cy="1457325"/>
          </a:xfrm>
          <a:prstGeom prst="rect">
            <a:avLst/>
          </a:prstGeom>
        </p:spPr>
        <p:txBody>
          <a:bodyPr/>
          <a:lstStyle>
            <a:lvl1pPr marL="0" indent="0" algn="l" defTabSz="1023965" rtl="0" eaLnBrk="1" latinLnBrk="0" hangingPunct="1">
              <a:buNone/>
              <a:defRPr lang="en-US" sz="5333" b="1" kern="1200" dirty="0">
                <a:solidFill>
                  <a:srgbClr val="DDEFFF"/>
                </a:solidFill>
                <a:latin typeface="Arial" panose="020B0604020202020204"/>
                <a:ea typeface="Roboto"/>
                <a:cs typeface="Roboto"/>
              </a:defRPr>
            </a:lvl1pPr>
          </a:lstStyle>
          <a:p>
            <a:pPr lvl="0"/>
            <a:r>
              <a:rPr lang="en-US"/>
              <a:t>Title Goes Here in Large Font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A899895C-858C-8712-B0E5-2612DAB3239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6645" y="3850943"/>
            <a:ext cx="3797689" cy="416257"/>
          </a:xfrm>
          <a:prstGeom prst="rect">
            <a:avLst/>
          </a:prstGeom>
        </p:spPr>
        <p:txBody>
          <a:bodyPr/>
          <a:lstStyle>
            <a:lvl1pPr marL="0" indent="0" algn="l" defTabSz="1023965" rtl="0" eaLnBrk="1" latinLnBrk="0" hangingPunct="1">
              <a:buNone/>
              <a:defRPr lang="en-US" sz="2200" b="0" kern="1200" dirty="0">
                <a:solidFill>
                  <a:srgbClr val="DDEFFF"/>
                </a:solidFill>
                <a:latin typeface="Arial" panose="020B0604020202020204"/>
                <a:ea typeface="Roboto"/>
                <a:cs typeface="Roboto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50699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E3EE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riangle 19">
            <a:extLst>
              <a:ext uri="{FF2B5EF4-FFF2-40B4-BE49-F238E27FC236}">
                <a16:creationId xmlns:a16="http://schemas.microsoft.com/office/drawing/2014/main" id="{F92A8617-C4BC-938E-037D-862A52FC285F}"/>
              </a:ext>
            </a:extLst>
          </p:cNvPr>
          <p:cNvSpPr/>
          <p:nvPr userDrawn="1"/>
        </p:nvSpPr>
        <p:spPr>
          <a:xfrm rot="16200000">
            <a:off x="11607933" y="6280017"/>
            <a:ext cx="555385" cy="536602"/>
          </a:xfrm>
          <a:prstGeom prst="triangle">
            <a:avLst/>
          </a:prstGeom>
          <a:solidFill>
            <a:srgbClr val="DCE6F0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3965"/>
            <a:endParaRPr lang="en-US" sz="2016" dirty="0">
              <a:solidFill>
                <a:srgbClr val="47555F"/>
              </a:solidFill>
              <a:latin typeface="Roboto Light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E40183-E38C-7743-B26A-D372FCD7EDFB}"/>
              </a:ext>
            </a:extLst>
          </p:cNvPr>
          <p:cNvSpPr/>
          <p:nvPr userDrawn="1"/>
        </p:nvSpPr>
        <p:spPr>
          <a:xfrm>
            <a:off x="11800179" y="6467053"/>
            <a:ext cx="360072" cy="161581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pPr algn="ctr">
              <a:spcBef>
                <a:spcPct val="0"/>
              </a:spcBef>
            </a:pPr>
            <a:fld id="{A8C410A4-920F-9347-9F32-21A36D2048C4}" type="slidenum">
              <a:rPr lang="en-US" altLang="en-US" sz="1200" b="0" i="0" smtClean="0">
                <a:solidFill>
                  <a:srgbClr val="007CE2"/>
                </a:solidFill>
                <a:latin typeface="+mj-lt"/>
                <a:ea typeface="ＭＳ Ｐゴシック" charset="-128"/>
                <a:cs typeface="Arial" panose="020B0604020202020204" pitchFamily="34" charset="0"/>
              </a:rPr>
              <a:pPr algn="ctr">
                <a:spcBef>
                  <a:spcPct val="0"/>
                </a:spcBef>
              </a:pPr>
              <a:t>‹#›</a:t>
            </a:fld>
            <a:endParaRPr lang="en-US" altLang="en-US" sz="1200" b="0" i="0" dirty="0">
              <a:solidFill>
                <a:srgbClr val="007CE2"/>
              </a:solidFill>
              <a:latin typeface="+mj-lt"/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98407FE1-3506-BAF9-CDE3-EBEE73BD2B4E}"/>
              </a:ext>
            </a:extLst>
          </p:cNvPr>
          <p:cNvSpPr/>
          <p:nvPr userDrawn="1"/>
        </p:nvSpPr>
        <p:spPr>
          <a:xfrm rot="5400000">
            <a:off x="11607933" y="6592219"/>
            <a:ext cx="555385" cy="536602"/>
          </a:xfrm>
          <a:prstGeom prst="triangle">
            <a:avLst/>
          </a:prstGeom>
          <a:solidFill>
            <a:srgbClr val="DCE6F0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23965"/>
            <a:endParaRPr lang="en-US" sz="2016" dirty="0">
              <a:solidFill>
                <a:srgbClr val="47555F"/>
              </a:solidFill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81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</p:sldLayoutIdLst>
  <p:hf hdr="0" ftr="0" dt="0"/>
  <p:txStyles>
    <p:titleStyle>
      <a:lvl1pPr algn="l" defTabSz="514030" rtl="0" eaLnBrk="1" latinLnBrk="0" hangingPunct="1">
        <a:lnSpc>
          <a:spcPct val="90000"/>
        </a:lnSpc>
        <a:spcBef>
          <a:spcPct val="0"/>
        </a:spcBef>
        <a:buNone/>
        <a:defRPr sz="2800" b="1" kern="1200" spc="0">
          <a:solidFill>
            <a:srgbClr val="47CCFC"/>
          </a:solidFill>
          <a:latin typeface="Arial" charset="0"/>
          <a:ea typeface="Arial" charset="0"/>
          <a:cs typeface="Arial" charset="0"/>
        </a:defRPr>
      </a:lvl1pPr>
    </p:titleStyle>
    <p:bodyStyle>
      <a:lvl1pPr marL="128507" indent="-128507" algn="l" defTabSz="514030" rtl="0" eaLnBrk="1" latinLnBrk="0" hangingPunct="1">
        <a:lnSpc>
          <a:spcPct val="90000"/>
        </a:lnSpc>
        <a:spcBef>
          <a:spcPts val="563"/>
        </a:spcBef>
        <a:buFont typeface="Arial"/>
        <a:buChar char="•"/>
        <a:defRPr sz="1265" kern="1200">
          <a:solidFill>
            <a:srgbClr val="383839"/>
          </a:solidFill>
          <a:latin typeface="Arial" charset="0"/>
          <a:ea typeface="Arial" charset="0"/>
          <a:cs typeface="Arial" charset="0"/>
        </a:defRPr>
      </a:lvl1pPr>
      <a:lvl2pPr marL="385521" indent="-128507" algn="l" defTabSz="51403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125" kern="1200">
          <a:solidFill>
            <a:srgbClr val="383839"/>
          </a:solidFill>
          <a:latin typeface="Arial" charset="0"/>
          <a:ea typeface="Arial" charset="0"/>
          <a:cs typeface="Arial" charset="0"/>
        </a:defRPr>
      </a:lvl2pPr>
      <a:lvl3pPr marL="642536" indent="-128507" algn="l" defTabSz="51403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675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899550" indent="-128507" algn="l" defTabSz="51403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156566" indent="-128507" algn="l" defTabSz="51403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413579" indent="-128507" algn="l" defTabSz="51403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0593" indent="-128507" algn="l" defTabSz="51403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7606" indent="-128507" algn="l" defTabSz="51403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4620" indent="-128507" algn="l" defTabSz="51403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03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014" algn="l" defTabSz="51403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030" algn="l" defTabSz="51403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043" algn="l" defTabSz="51403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057" algn="l" defTabSz="51403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071" algn="l" defTabSz="51403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085" algn="l" defTabSz="51403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799099" algn="l" defTabSz="51403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6114" algn="l" defTabSz="51403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168">
          <p15:clr>
            <a:srgbClr val="F26B43"/>
          </p15:clr>
        </p15:guide>
        <p15:guide id="5" pos="5592">
          <p15:clr>
            <a:srgbClr val="F26B43"/>
          </p15:clr>
        </p15:guide>
        <p15:guide id="18" orient="horz" pos="108">
          <p15:clr>
            <a:srgbClr val="F26B43"/>
          </p15:clr>
        </p15:guide>
        <p15:guide id="21" orient="horz" pos="3012">
          <p15:clr>
            <a:srgbClr val="F26B43"/>
          </p15:clr>
        </p15:guide>
        <p15:guide id="25" orient="horz" pos="31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CF3A49-5306-9AD7-EA81-D413728CA2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251" y="1720191"/>
            <a:ext cx="8293100" cy="775360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Automation and the effective use of AI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DC0D1-0AF3-6E89-F877-8328FA50C5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384" y="3546143"/>
            <a:ext cx="5068547" cy="41625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International Newspaper Group 2025</a:t>
            </a:r>
          </a:p>
        </p:txBody>
      </p:sp>
    </p:spTree>
    <p:extLst>
      <p:ext uri="{BB962C8B-B14F-4D97-AF65-F5344CB8AC3E}">
        <p14:creationId xmlns:p14="http://schemas.microsoft.com/office/powerpoint/2010/main" val="4085381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83527D-DEBE-C117-5100-28A8892A1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FEAC22-097F-CC54-3EE0-35FE0B04D1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9250" y="140149"/>
            <a:ext cx="10810873" cy="627380"/>
          </a:xfrm>
        </p:spPr>
        <p:txBody>
          <a:bodyPr/>
          <a:lstStyle/>
          <a:p>
            <a:r>
              <a:rPr lang="en-US" dirty="0"/>
              <a:t>Hearst – DevHub Cont.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22755E-8073-0F79-1F82-FFAD2B5104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846190"/>
            <a:ext cx="11088356" cy="54504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8A0728-B00C-D549-F856-B463F55F1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" y="846190"/>
            <a:ext cx="4997450" cy="35055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426F3C-6246-1024-F21D-72F131AE9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0910" y="2492083"/>
            <a:ext cx="5930436" cy="41195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FEB12B-86B6-E51C-8062-95694B59E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224" y="4478173"/>
            <a:ext cx="3202676" cy="21334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A2AF9C7-1478-1686-D78B-08B0D71F6E6C}"/>
              </a:ext>
            </a:extLst>
          </p:cNvPr>
          <p:cNvSpPr txBox="1"/>
          <p:nvPr/>
        </p:nvSpPr>
        <p:spPr>
          <a:xfrm>
            <a:off x="5480910" y="1099508"/>
            <a:ext cx="5930436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The DevHub and our HNP newsrooms publish dozens of interactive experiences, reader tools and data-driven articles every month.</a:t>
            </a:r>
          </a:p>
        </p:txBody>
      </p:sp>
    </p:spTree>
    <p:extLst>
      <p:ext uri="{BB962C8B-B14F-4D97-AF65-F5344CB8AC3E}">
        <p14:creationId xmlns:p14="http://schemas.microsoft.com/office/powerpoint/2010/main" val="201310796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F417AF-4B2C-1748-8DF5-3AE7F2CAA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430E1-4065-D9CF-6508-F44E03BE69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1150" y="255270"/>
            <a:ext cx="10810873" cy="627380"/>
          </a:xfrm>
        </p:spPr>
        <p:txBody>
          <a:bodyPr/>
          <a:lstStyle/>
          <a:p>
            <a:r>
              <a:rPr lang="en-US" dirty="0"/>
              <a:t>Digital Production - Producer 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789AC5-D8EE-C5C5-3649-B6024831BD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1" y="1534579"/>
            <a:ext cx="4845050" cy="189442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C5B932-2B77-6C53-E3E2-8D869533D593}"/>
              </a:ext>
            </a:extLst>
          </p:cNvPr>
          <p:cNvSpPr txBox="1"/>
          <p:nvPr/>
        </p:nvSpPr>
        <p:spPr>
          <a:xfrm>
            <a:off x="311150" y="963364"/>
            <a:ext cx="5124450" cy="16927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 fontAlgn="base">
              <a:buNone/>
            </a:pPr>
            <a:r>
              <a:rPr lang="en-US" sz="1600" b="1" i="0" dirty="0">
                <a:solidFill>
                  <a:srgbClr val="1E1E1E"/>
                </a:solidFill>
                <a:effectLst/>
              </a:rPr>
              <a:t>How it started:</a:t>
            </a:r>
          </a:p>
          <a:p>
            <a:pPr algn="l" fontAlgn="base">
              <a:buNone/>
            </a:pPr>
            <a:r>
              <a:rPr lang="en-US" sz="1600" b="1" i="0" dirty="0">
                <a:solidFill>
                  <a:srgbClr val="1E1E1E"/>
                </a:solidFill>
                <a:effectLst/>
              </a:rPr>
              <a:t> </a:t>
            </a:r>
          </a:p>
          <a:p>
            <a:pPr algn="l" fontAlgn="base">
              <a:buNone/>
            </a:pPr>
            <a:r>
              <a:rPr lang="en-US" sz="1200" b="0" i="0" dirty="0">
                <a:solidFill>
                  <a:srgbClr val="1E1E1E"/>
                </a:solidFill>
                <a:effectLst/>
              </a:rPr>
              <a:t>HNP’s </a:t>
            </a:r>
            <a:r>
              <a:rPr lang="en-US" sz="1200" dirty="0">
                <a:solidFill>
                  <a:srgbClr val="3C66C7"/>
                </a:solidFill>
              </a:rPr>
              <a:t>DevHub</a:t>
            </a:r>
            <a:r>
              <a:rPr lang="en-US" sz="1200" b="0" i="0" dirty="0">
                <a:solidFill>
                  <a:srgbClr val="1E1E1E"/>
                </a:solidFill>
                <a:effectLst/>
              </a:rPr>
              <a:t> — a team of journalist-developers and content strategists who collaborate with newsrooms to conceive, build, and publish interactive projects, news apps, internal tools, and storytelling templates — hired an AI automation engineer who had started building a smart and simple audience optimization tool, dubbed Producer-P, for one of our local newsrooms.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EB2E35-5A83-4692-D15B-7F899E8FF3A6}"/>
              </a:ext>
            </a:extLst>
          </p:cNvPr>
          <p:cNvSpPr txBox="1"/>
          <p:nvPr/>
        </p:nvSpPr>
        <p:spPr>
          <a:xfrm>
            <a:off x="5716586" y="1534579"/>
            <a:ext cx="6197600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Producer-P leverages OpenAI’s GPT-4 and fine-tuned GPT-3.5-Turbo models to assist journalists in creating optimized headlines, SEO titles, URLs, related links, and notification summaries. By quickly analyzing article content, Producer-P not only cuts down the time needed for these tasks but also brings a variety of perspectives to content creation. 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The system is designed with a focus on active user engagement. Rather than being directly embedded into HNP’s CMS, which could lead to an overreliance by editors on AI-generated content, it requires users to critically assess the content it generates in Slack and manually implement the bot’s suggestions. 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200" b="1" u="sng" dirty="0">
                <a:solidFill>
                  <a:schemeClr val="bg1">
                    <a:lumMod val="50000"/>
                  </a:schemeClr>
                </a:solidFill>
              </a:rPr>
              <a:t>Ethical and responsible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AI usage is a cornerstone of Producer-P’s implementation. All users undergo a training program covering technical usage and broader issues relating to large language models. This training focuses on three essential rules:</a:t>
            </a:r>
          </a:p>
          <a:p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pPr marL="628650" lvl="1" indent="-171450">
              <a:buClr>
                <a:srgbClr val="3C66C7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C66C7"/>
                </a:solidFill>
              </a:rPr>
              <a:t>Maintaining human oversight.</a:t>
            </a:r>
          </a:p>
          <a:p>
            <a:pPr>
              <a:buClr>
                <a:srgbClr val="3C66C7"/>
              </a:buClr>
            </a:pP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pPr marL="628650" lvl="1" indent="-171450">
              <a:buClr>
                <a:srgbClr val="3C66C7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C66C7"/>
                </a:solidFill>
              </a:rPr>
              <a:t>Limiting text generation to summarizing, aggregating or remixing reported, edited, and vetted information.</a:t>
            </a:r>
          </a:p>
          <a:p>
            <a:pPr lvl="0">
              <a:buClr>
                <a:srgbClr val="3C66C7"/>
              </a:buClr>
            </a:pP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  <a:p>
            <a:pPr marL="628650" lvl="1" indent="-171450">
              <a:buClr>
                <a:srgbClr val="3C66C7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C66C7"/>
                </a:solidFill>
              </a:rPr>
              <a:t>Ensuring transparency with both readers and colleagues.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B385A0-FEF4-C230-0290-6AF897D9B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" y="2736850"/>
            <a:ext cx="5124450" cy="348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0564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7FAE92-7C25-F849-ECD5-5C5D97A13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ACA03-99C8-F959-DBF4-F57BD5A257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2250" y="121920"/>
            <a:ext cx="10810873" cy="627380"/>
          </a:xfrm>
        </p:spPr>
        <p:txBody>
          <a:bodyPr/>
          <a:lstStyle/>
          <a:p>
            <a:r>
              <a:rPr lang="en-US" dirty="0"/>
              <a:t>News Gathering - Assembly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B5DF3F-FC94-2A9F-D533-D32D78F35D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2250" y="939800"/>
            <a:ext cx="5480050" cy="4978400"/>
          </a:xfr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182880" marR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News gathering. 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AI helps support core reporting functions with new tools. </a:t>
            </a:r>
          </a:p>
          <a:p>
            <a:pPr marL="182880" marR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Hearst’s Assembly tool, its most popular innovation, monitors public meetings by scraping video content and converting audio into transcripts using OpenAI’s Whisper.</a:t>
            </a:r>
          </a:p>
          <a:p>
            <a:pPr marL="182880" marR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These transcripts are timestamped and integrated into Hearst’s CMS, automatically alerting relevant reporters and editors, which allows for coverage of meetings that might otherwise go unnoticed.</a:t>
            </a:r>
          </a:p>
          <a:p>
            <a:pPr marL="182880" marR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is particularly helpful on nights when two big meetings are happening at the same time and ensures reporters and editors will have information on both.</a:t>
            </a:r>
          </a:p>
          <a:p>
            <a:pPr marL="182880" marR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Document analysis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Another area where AI shines.</a:t>
            </a:r>
          </a:p>
          <a:p>
            <a:pPr marL="182880" marR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Oakland, Hearst reporters used AI to sift through thousands of e-mails dropped during an election cycle, identifying patterns and constructing timelines that led to timely and impactful coverage.</a:t>
            </a:r>
          </a:p>
          <a:p>
            <a:pPr marL="182880" marR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Similarly, the Albany Times Union used AI to investigate “never events” in hospitals — cases where surgical tools were left inside patients — by analyzing years of complaint data.</a:t>
            </a:r>
          </a:p>
          <a:p>
            <a:pPr marL="182880" marR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Audio file analysis has also proven valuable. During severe flooding in Texas, Hearst combined AI with data reporting and on-the-ground journalism to build a timeline from hundreds of EMS calls. This provided readers with a clear, factual account of the disaster’s progression and supported deeper investigative work.</a:t>
            </a: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63F95A-A72F-C1EB-81F0-477D847D7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2650" y="2120900"/>
            <a:ext cx="5499600" cy="2749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19793356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4E13C9-6805-2879-0091-B30901FC4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4E8BC-F783-B59D-1BC7-8A0D8CC058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14637"/>
            <a:ext cx="10810873" cy="627380"/>
          </a:xfrm>
        </p:spPr>
        <p:txBody>
          <a:bodyPr/>
          <a:lstStyle/>
          <a:p>
            <a:r>
              <a:rPr lang="en-US" dirty="0"/>
              <a:t>Reader Facing Experiences - </a:t>
            </a:r>
            <a:r>
              <a:rPr lang="en-US" dirty="0" err="1"/>
              <a:t>Chowbot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4B07B6-4478-57BB-18B6-532A4CD8AF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846190"/>
            <a:ext cx="11088356" cy="54504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8266EB-13B1-F602-6425-32406E69B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53" y="951566"/>
            <a:ext cx="3919880" cy="46111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15F938-67A6-DD61-9D7A-B660D45E4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3597" y="951566"/>
            <a:ext cx="4177650" cy="46111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0691AA-E8D1-B52B-853F-F0980BC9D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720" y="951566"/>
            <a:ext cx="3520027" cy="46111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2345290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6B3A1-5A96-88BD-DE19-B3C88D4E8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8D5D93-79E1-2735-DACE-C6AED11115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4650" y="1231240"/>
            <a:ext cx="4430416" cy="3074060"/>
          </a:xfrm>
        </p:spPr>
        <p:txBody>
          <a:bodyPr/>
          <a:lstStyle/>
          <a:p>
            <a:pPr algn="ctr"/>
            <a:endParaRPr lang="en-US" sz="4800" dirty="0">
              <a:latin typeface="+mn-lt"/>
            </a:endParaRPr>
          </a:p>
          <a:p>
            <a:pPr algn="ctr"/>
            <a:endParaRPr lang="en-US" sz="4800" dirty="0">
              <a:latin typeface="+mn-lt"/>
            </a:endParaRPr>
          </a:p>
          <a:p>
            <a:pPr algn="ctr"/>
            <a:r>
              <a:rPr lang="en-US" sz="4800" dirty="0">
                <a:latin typeface="+mn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86248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4E59D9-F81F-BE04-239F-B6A1DAFBB3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E952D0-7AFF-7DE3-DD8B-637BDDBB4D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1612" y="135849"/>
            <a:ext cx="10810873" cy="627380"/>
          </a:xfrm>
        </p:spPr>
        <p:txBody>
          <a:bodyPr/>
          <a:lstStyle/>
          <a:p>
            <a:r>
              <a:rPr lang="en-US" dirty="0"/>
              <a:t>How do you integrate AI into a legacy workforce?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CA3825-FC3B-3141-394A-362FAC840C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1613" y="845574"/>
            <a:ext cx="10810873" cy="5476568"/>
          </a:xfrm>
        </p:spPr>
        <p:txBody>
          <a:bodyPr/>
          <a:lstStyle/>
          <a:p>
            <a:pPr>
              <a:buNone/>
            </a:pPr>
            <a:r>
              <a:rPr lang="en-US" sz="1600" b="1" u="sng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Start With Business Pain Points, Not AI</a:t>
            </a:r>
          </a:p>
          <a:p>
            <a:pPr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Don’t lead with “AI.” Lead with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what hurts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For example: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Manual data entry taking too long – Desktop Monitoring – API Integrations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Customer service bottlenecks – Voice assistants, chatbots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Inefficient forecasting or scheduling – Calendaring tools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rgbClr val="3C66C7"/>
                </a:solidFill>
                <a:latin typeface="+mn-lt"/>
              </a:rPr>
              <a:t>Frame AI as a tool to relieve friction rather than a shiny new toy. People respond better when the change is tied to problems they already complain about.</a:t>
            </a:r>
          </a:p>
          <a:p>
            <a:pPr>
              <a:buNone/>
            </a:pPr>
            <a:r>
              <a:rPr lang="en-US" sz="1600" b="1" u="sng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Show, Don’t Tell</a:t>
            </a:r>
          </a:p>
          <a:p>
            <a:pPr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Legacy workforces are often wary of buzzwords. Instead of decks about “machine learning models,” show a simple pilot: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An AI tool that drafts reports but still requires human review – data applications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 chatbot that handles routine HR questions – Herbie (Hearst integrated bot)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rgbClr val="3C66C7"/>
                </a:solidFill>
                <a:latin typeface="+mn-lt"/>
              </a:rPr>
              <a:t>Quick, visible wins build credibility faster than strategy papers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</a:p>
          <a:p>
            <a:pPr>
              <a:buNone/>
            </a:pPr>
            <a:r>
              <a:rPr lang="en-US" sz="1600" b="1" u="sng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Build Trust Through Augmentation, Not Replacement</a:t>
            </a:r>
          </a:p>
          <a:p>
            <a:pPr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The fear of “AI taking my job” is real. Combat it directly: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Position AI as a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copilot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that reduces grunt work, not a substitute for expertise.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Keep humans in the loop for final decision-making.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rgbClr val="3C66C7"/>
                </a:solidFill>
                <a:latin typeface="+mn-lt"/>
              </a:rPr>
              <a:t>Use language like “assist,” “accelerate,” and “support” rather than “automate away.”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98623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B31E76-80AC-D646-811B-7FDF385FB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2666FA-CBB6-1508-B050-CB5D479E52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273499"/>
            <a:ext cx="11174361" cy="680229"/>
          </a:xfrm>
        </p:spPr>
        <p:txBody>
          <a:bodyPr/>
          <a:lstStyle/>
          <a:p>
            <a:r>
              <a:rPr lang="en-US" dirty="0"/>
              <a:t>How do you integrate AI into a legacy workforce?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1B93A0-DC01-35A2-74AF-CFE16C06AC2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826656"/>
            <a:ext cx="10810873" cy="5534815"/>
          </a:xfrm>
        </p:spPr>
        <p:txBody>
          <a:bodyPr/>
          <a:lstStyle/>
          <a:p>
            <a:pPr>
              <a:buNone/>
            </a:pPr>
            <a:r>
              <a:rPr lang="en-US" sz="1600" b="1" u="sng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Pick Champions, Not Just Executives</a:t>
            </a:r>
          </a:p>
          <a:p>
            <a:pPr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Change sticks when peers drive it, not just leaders. Identify “trusted veterans” who: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Have credibility in the old guard.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Are willing to experiment.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Can showcase AI’s value to their peers.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rgbClr val="3C66C7"/>
                </a:solidFill>
                <a:latin typeface="+mn-lt"/>
              </a:rPr>
              <a:t>These champions bridge the trust gap far better than outsiders or consultants.</a:t>
            </a:r>
          </a:p>
          <a:p>
            <a:pPr>
              <a:buNone/>
            </a:pPr>
            <a:r>
              <a:rPr lang="en-US" sz="1600" b="1" u="sng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Integrate Into Workflows, Not On Top of Them</a:t>
            </a:r>
          </a:p>
          <a:p>
            <a:pPr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Don’t make people juggle another app. Integrate AI into the systems they already use: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AI assistants built into email, ERP, or CRM.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Automated insights delivered in Excel, not in some new dashboard no one checks.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Voice-activated tools where typing is impractical.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rgbClr val="3C66C7"/>
                </a:solidFill>
                <a:latin typeface="+mn-lt"/>
              </a:rPr>
              <a:t>Meet them where they are.</a:t>
            </a:r>
          </a:p>
          <a:p>
            <a:pPr>
              <a:buNone/>
            </a:pPr>
            <a:r>
              <a:rPr lang="en-US" sz="1600" b="1" u="sng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Lead With Governance and Transparency</a:t>
            </a:r>
          </a:p>
          <a:p>
            <a:pPr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Legacy workers respect rules and structure. Provide clarity: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What data is AI using?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Who’s accountable if it’s wrong?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What guardrails exist to prevent misuse?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rgbClr val="3C66C7"/>
                </a:solidFill>
                <a:latin typeface="+mn-lt"/>
              </a:rPr>
              <a:t>Clear policies and transparency reduce resistance.</a:t>
            </a:r>
          </a:p>
          <a:p>
            <a:pPr>
              <a:buNone/>
            </a:pP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66563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236B9F-E4FC-09EF-11CC-F7B38A76D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53B5D5-DABF-887A-6288-79AD0FF570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197" y="180281"/>
            <a:ext cx="10810873" cy="627380"/>
          </a:xfrm>
        </p:spPr>
        <p:txBody>
          <a:bodyPr/>
          <a:lstStyle/>
          <a:p>
            <a:r>
              <a:rPr lang="en-US" dirty="0"/>
              <a:t>RPA’s – Robotic Process Automation Tools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6C3578-7BD6-61BA-BCC2-C76B537F7B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197" y="887157"/>
            <a:ext cx="10810873" cy="5303274"/>
          </a:xfrm>
        </p:spPr>
        <p:txBody>
          <a:bodyPr/>
          <a:lstStyle/>
          <a:p>
            <a:pPr>
              <a:buNone/>
            </a:pPr>
            <a:r>
              <a:rPr lang="en-US" sz="1600" b="1" u="sng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Pre-Press Operations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Data Handling &amp; Layout Automation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RPA can ingest data from multiple editorial systems, automatically feed it into layout/design templates, and ensure pagination rules are followed.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Ad Placement &amp; Verification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Automates insertion orders, checks ad sizes and positions against rules, and flags errors before print.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Proofing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Bots can send automated proofs to clients and collect approvals, eliminating repetitive back-and-forth.</a:t>
            </a:r>
          </a:p>
          <a:p>
            <a:pPr>
              <a:buNone/>
            </a:pPr>
            <a:r>
              <a:rPr lang="en-US" sz="1600" b="1" u="sng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Press Operations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Scheduling &amp; Workflow Coordination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RPA can align press runs with demand forecasts, automatically generate production schedules, and adjust for last-minute changes.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Inventory Management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Bots can track ink, paper, and plate stock levels, generate reorder requests, and optimize usage to reduce waste.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Quality Control Integration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RPA can pull sensor and IoT data from presses, compare to tolerances, and alert staff to anomalies in real time.</a:t>
            </a:r>
          </a:p>
          <a:p>
            <a:pPr>
              <a:buNone/>
            </a:pPr>
            <a:r>
              <a:rPr lang="en-US" sz="1600" b="1" u="sng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Post-Press &amp; Distribution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Mailing &amp; Labeling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Automates label generation, subscriber list management, and postal compliance checks.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Routing &amp; Logistics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Bots can integrate with routing software to optimize delivery schedules, track delivery performance and deploy automated messaging from daily transactions to escalated complaints.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Returns Management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Automates credit issuance for unsold copies and integrates with circulation systems to refine print run forecasts.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1407156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610044-C6ED-A463-23ED-8D5891D2D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05D53-AC06-C76B-C4D0-F568080782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RPA’s – Robotic Process Automation Tools – </a:t>
            </a:r>
            <a:r>
              <a:rPr lang="en-US" dirty="0" err="1"/>
              <a:t>Con’t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610F36-AE28-4FF6-9798-C303E4BA8C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199" y="1248829"/>
            <a:ext cx="10810873" cy="3223683"/>
          </a:xfrm>
        </p:spPr>
        <p:txBody>
          <a:bodyPr/>
          <a:lstStyle/>
          <a:p>
            <a:pPr marL="0" indent="0">
              <a:buNone/>
            </a:pPr>
            <a:r>
              <a:rPr lang="en-US" sz="1600" b="1" u="sng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Back-Office &amp; Customer Service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Billing &amp; Accounts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Automates invoice generation for advertisers, reconciles supplier bills, and flags discrepancies.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Regulatory Reporting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Ensures compliance with postal and circulation audits by pulling together and formatting required reports.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Employee Scheduling &amp; Payroll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Streamlines workforce management for press crews, drivers, and distribution staff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Automated Customer Service Functions: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Transactional integrations, receipt generations, password resets. </a:t>
            </a:r>
          </a:p>
          <a:p>
            <a:pPr marL="257175" lvl="1" indent="0">
              <a:buNone/>
            </a:pPr>
            <a:endParaRPr lang="en-US" sz="14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>
              <a:buNone/>
            </a:pPr>
            <a:r>
              <a:rPr lang="en-US" sz="1600" b="1" u="sng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Strategic Benefits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Cost Savings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Cuts down on repetitive manual tasks, reducing labor costs and errors.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Speed &amp; Flexibility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Makes it easier to create, distribute and automate revolving tasks ad changes, or disruptions.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Data-Driven Insights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: Automates data collection across production and distribution, creating a feedback loop for continuous improvement.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40876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CA0262-FD35-E14A-C44E-A63197B6C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6031C-A4B7-BEB9-8C04-897196295C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392430"/>
            <a:ext cx="10810873" cy="627380"/>
          </a:xfrm>
        </p:spPr>
        <p:txBody>
          <a:bodyPr/>
          <a:lstStyle/>
          <a:p>
            <a:r>
              <a:rPr lang="en-US" dirty="0"/>
              <a:t>Email – Inbound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82558C-B4F0-2887-399F-E28353865C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1120349"/>
            <a:ext cx="11088356" cy="5197901"/>
          </a:xfrm>
        </p:spPr>
        <p:txBody>
          <a:bodyPr/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b="1" kern="1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Inbound Email (Receiving / Processing)</a:t>
            </a:r>
            <a:r>
              <a:rPr lang="en-US" sz="1600" kern="1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- </a:t>
            </a:r>
            <a:r>
              <a:rPr lang="en-US" sz="1600" b="1" kern="1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AI can streamline how organizations handle incoming messages:</a:t>
            </a:r>
            <a:endParaRPr lang="en-US" sz="1600" kern="1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b="1" u="heavy" kern="1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Spam &amp; Phishing Detection</a:t>
            </a:r>
            <a:endParaRPr lang="en-US" sz="1600" kern="1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1400" kern="1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Machine learning models filter malicious or irrelevant emails far better than static rules. They analyze sender reputation, language patterns, and links in real time.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b="1" u="heavy" kern="1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Intelligent Routing &amp; Prioritization</a:t>
            </a:r>
            <a:endParaRPr lang="en-US" sz="1600" kern="1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1400" kern="1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AI classifies messages by intent (e.g., customer support, sales, HR) and urgency. This ensures the right teams see the right messages without manual triage.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b="1" u="heavy" kern="1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Summarization &amp; Response Suggestions</a:t>
            </a:r>
            <a:endParaRPr lang="en-US" sz="1600" kern="1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1400" kern="1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NLP models can summarize long threads or generate draft replies to speed up response times, especially in customer support.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b="1" u="heavy" kern="1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Sentiment &amp; Topic Analysis</a:t>
            </a:r>
            <a:endParaRPr lang="en-US" sz="1600" kern="1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1400" kern="1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Useful in customer service—AI can flag frustrated customers or recurring themes for escalation.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b="1" u="heavy" kern="1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Personalized Auto-Responses</a:t>
            </a:r>
            <a:endParaRPr lang="en-US" sz="1600" kern="1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sz="1400" kern="1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For common queries, AI can generate personalized responses that still feel human rather than generic templates.</a:t>
            </a: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60573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E5ED62-8D15-55FE-356D-9BF53BE7A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00DEE1-C33A-D17B-01F1-D1D3BC0666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218810"/>
            <a:ext cx="10810873" cy="627380"/>
          </a:xfrm>
        </p:spPr>
        <p:txBody>
          <a:bodyPr/>
          <a:lstStyle/>
          <a:p>
            <a:r>
              <a:rPr lang="en-US" dirty="0"/>
              <a:t>Voice - Inbound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C66E11-912E-B294-8A34-CA0743176A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846190"/>
            <a:ext cx="11088356" cy="5450438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b="1" u="heavy" kern="1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Call Routing and Triage - AI can handle first-touch interactions</a:t>
            </a:r>
            <a:endParaRPr lang="en-US" sz="1600" kern="1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1400" kern="1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Using natural language processing (NLP) to understand customer intent (subscription, delivery issue, billing, advertising, editorial inquiry).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1400" kern="1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Routing calls or chats to the right department without requiring a long IVR menu.</a:t>
            </a: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1400" kern="1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Prioritizing urgent cases (missed delivery for today’s edition vs. a general subscription query).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b="1" u="heavy" kern="1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Virtual Agents &amp; Self-Service</a:t>
            </a:r>
            <a:endParaRPr lang="en-US" sz="1600" kern="1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1400" b="1" kern="1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24/7 virtual assistants</a:t>
            </a:r>
            <a:r>
              <a:rPr lang="en-US" sz="1400" kern="1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(voice bots or chatbots) can handle routine requests like:</a:t>
            </a: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371600" algn="l"/>
              </a:tabLst>
            </a:pPr>
            <a:r>
              <a:rPr lang="en-US" sz="1400" b="1" kern="1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Pausing/resuming delivery</a:t>
            </a:r>
            <a:endParaRPr lang="en-US" sz="1400" kern="1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371600" algn="l"/>
              </a:tabLst>
            </a:pPr>
            <a:r>
              <a:rPr lang="en-US" sz="1400" b="1" kern="1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Updating addresses</a:t>
            </a:r>
            <a:endParaRPr lang="en-US" sz="1400" kern="1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371600" algn="l"/>
              </a:tabLst>
            </a:pPr>
            <a:r>
              <a:rPr lang="en-US" sz="1400" b="1" kern="1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Checking subscription status</a:t>
            </a:r>
            <a:endParaRPr lang="en-US" sz="1400" kern="1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1371600" algn="l"/>
              </a:tabLst>
            </a:pPr>
            <a:r>
              <a:rPr lang="en-US" sz="1400" b="1" kern="1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Processing payments securely</a:t>
            </a:r>
            <a:endParaRPr lang="en-US" sz="1400" kern="1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1400" kern="1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This reduces the load on human agents, letting them focus on complex or sensitive issues.</a:t>
            </a: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600" b="1" u="heavy" kern="1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Real-Time Agent Assistance</a:t>
            </a:r>
            <a:endParaRPr lang="en-US" sz="1600" kern="1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1400" kern="1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AI tools can “whisper” help to human agents by:</a:t>
            </a:r>
          </a:p>
          <a:p>
            <a:pPr marL="742950" marR="0" lvl="1" indent="-28575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1400" kern="1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Surfacing relevant knowledge base articles in real time.</a:t>
            </a:r>
          </a:p>
          <a:p>
            <a:pPr marL="742950" marR="0" lvl="1" indent="-28575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1400" kern="1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Suggesting responses to common queries.</a:t>
            </a:r>
          </a:p>
          <a:p>
            <a:pPr marL="742950" marR="0" lvl="1" indent="-28575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1400" kern="1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Detecting sentiment and advising tone adjustments if a caller is upset.</a:t>
            </a:r>
          </a:p>
          <a:p>
            <a:pPr marL="742950" marR="0" lvl="1" indent="-28575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</a:pPr>
            <a:r>
              <a:rPr lang="en-US" sz="1400" kern="1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Translating between languages on the fly for multilingual support.</a:t>
            </a: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1338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26A3CC-00A9-937D-F933-470354957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9B8E1-F7CF-D8D2-D6C1-5795C1A9C2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14637"/>
            <a:ext cx="10810873" cy="627380"/>
          </a:xfrm>
        </p:spPr>
        <p:txBody>
          <a:bodyPr/>
          <a:lstStyle/>
          <a:p>
            <a:r>
              <a:rPr lang="en-US" dirty="0"/>
              <a:t>Voice - Inbound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E007FE-242B-8841-9FC5-6136880AE4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846190"/>
            <a:ext cx="11088356" cy="5450438"/>
          </a:xfrm>
        </p:spPr>
        <p:txBody>
          <a:bodyPr/>
          <a:lstStyle/>
          <a:p>
            <a:pPr marL="0" indent="0">
              <a:buNone/>
            </a:pPr>
            <a:r>
              <a:rPr lang="en-US" sz="1600" b="1" u="sng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Quality Monitoring &amp; Training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lvl="0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AI can automatically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analyze 100% of call transcripts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for compliance, tone, and resolution quality.</a:t>
            </a:r>
          </a:p>
          <a:p>
            <a:pPr lvl="0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Identifies trends (e.g., repeated complaints about delivery in a specific zip code).</a:t>
            </a:r>
          </a:p>
          <a:p>
            <a:pPr lvl="0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Provides coaching insights to agents—who may get real examples of effective responses.</a:t>
            </a:r>
          </a:p>
          <a:p>
            <a:pPr marL="0" indent="0">
              <a:buNone/>
            </a:pPr>
            <a:r>
              <a:rPr lang="en-US" sz="1600" b="1" u="sng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Personalization &amp; Upselling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lvl="0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Integrates with subscriber databases to personalize conversations:</a:t>
            </a:r>
          </a:p>
          <a:p>
            <a:pPr lvl="1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“I see you’ve been a subscriber for 10 years—thank you. </a:t>
            </a:r>
          </a:p>
          <a:p>
            <a:pPr lvl="0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AI can recommend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tailored offers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based on subscriber history and engagement.</a:t>
            </a:r>
          </a:p>
          <a:p>
            <a:pPr marL="0" indent="0">
              <a:buNone/>
            </a:pPr>
            <a:r>
              <a:rPr lang="en-US" sz="1600" b="1" u="sng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Operational Insights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lvl="0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Call volume forecasting with AI demand prediction (anticipating spikes around major news events, elections, or billing cycles).</a:t>
            </a:r>
          </a:p>
          <a:p>
            <a:pPr lvl="0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Identifying recurring pain points (delivery delays, login issues) and feeding insights back to operations teams.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4095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9F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8FD874-4AC0-EDD8-C920-8AED27175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CBB03-335F-70FA-2643-6DDAE82F45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14637"/>
            <a:ext cx="10810873" cy="627380"/>
          </a:xfrm>
        </p:spPr>
        <p:txBody>
          <a:bodyPr/>
          <a:lstStyle/>
          <a:p>
            <a:r>
              <a:rPr lang="en-US" dirty="0"/>
              <a:t>Hearst – DevHub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0D146B-1B25-6EFF-BB84-90E53780D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7200" y="846190"/>
            <a:ext cx="11088356" cy="54504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E523E5-973E-9493-D364-00373D5FA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403" y="801740"/>
            <a:ext cx="8997950" cy="535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5480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ASTER">
  <a:themeElements>
    <a:clrScheme name="Custom 3">
      <a:dk1>
        <a:srgbClr val="FFFFFF"/>
      </a:dk1>
      <a:lt1>
        <a:srgbClr val="47555F"/>
      </a:lt1>
      <a:dk2>
        <a:srgbClr val="55769D"/>
      </a:dk2>
      <a:lt2>
        <a:srgbClr val="3A5386"/>
      </a:lt2>
      <a:accent1>
        <a:srgbClr val="D0388C"/>
      </a:accent1>
      <a:accent2>
        <a:srgbClr val="B13076"/>
      </a:accent2>
      <a:accent3>
        <a:srgbClr val="E38E3C"/>
      </a:accent3>
      <a:accent4>
        <a:srgbClr val="BE7026"/>
      </a:accent4>
      <a:accent5>
        <a:srgbClr val="4FB1AC"/>
      </a:accent5>
      <a:accent6>
        <a:srgbClr val="38908C"/>
      </a:accent6>
      <a:hlink>
        <a:srgbClr val="3A5386"/>
      </a:hlink>
      <a:folHlink>
        <a:srgbClr val="55769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1733</Words>
  <Application>Microsoft Office PowerPoint</Application>
  <PresentationFormat>Widescreen</PresentationFormat>
  <Paragraphs>135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Arial</vt:lpstr>
      <vt:lpstr>Calibri</vt:lpstr>
      <vt:lpstr>Courier New</vt:lpstr>
      <vt:lpstr>Helvetica</vt:lpstr>
      <vt:lpstr>Roboto Light</vt:lpstr>
      <vt:lpstr>Symbol</vt:lpstr>
      <vt:lpstr>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Laffer, Joel</dc:creator>
  <cp:lastModifiedBy>Jeff Lawson</cp:lastModifiedBy>
  <cp:revision>11</cp:revision>
  <dcterms:created xsi:type="dcterms:W3CDTF">2024-03-20T15:46:51Z</dcterms:created>
  <dcterms:modified xsi:type="dcterms:W3CDTF">2025-09-23T00:37:03Z</dcterms:modified>
</cp:coreProperties>
</file>