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68" r:id="rId6"/>
    <p:sldId id="269" r:id="rId7"/>
    <p:sldId id="267" r:id="rId8"/>
    <p:sldId id="273" r:id="rId9"/>
    <p:sldId id="274" r:id="rId10"/>
    <p:sldId id="275" r:id="rId11"/>
    <p:sldId id="283" r:id="rId12"/>
    <p:sldId id="276" r:id="rId13"/>
    <p:sldId id="277" r:id="rId14"/>
    <p:sldId id="278" r:id="rId15"/>
    <p:sldId id="270" r:id="rId16"/>
    <p:sldId id="284" r:id="rId17"/>
    <p:sldId id="279" r:id="rId18"/>
    <p:sldId id="280" r:id="rId19"/>
    <p:sldId id="282" r:id="rId20"/>
    <p:sldId id="261" r:id="rId21"/>
    <p:sldId id="263" r:id="rId22"/>
    <p:sldId id="271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3CE7D-95F0-447D-9C19-CAAC1A22DD08}" v="36" dt="2025-09-22T17:36:53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czynski, Anthony" userId="1a448668-07d7-4ac1-a624-9e8b462e1689" providerId="ADAL" clId="{0CF3CE7D-95F0-447D-9C19-CAAC1A22DD08}"/>
    <pc:docChg chg="undo custSel addSld delSld modSld">
      <pc:chgData name="Rapczynski, Anthony" userId="1a448668-07d7-4ac1-a624-9e8b462e1689" providerId="ADAL" clId="{0CF3CE7D-95F0-447D-9C19-CAAC1A22DD08}" dt="2025-09-22T18:52:48.178" v="942" actId="20577"/>
      <pc:docMkLst>
        <pc:docMk/>
      </pc:docMkLst>
      <pc:sldChg chg="modSp">
        <pc:chgData name="Rapczynski, Anthony" userId="1a448668-07d7-4ac1-a624-9e8b462e1689" providerId="ADAL" clId="{0CF3CE7D-95F0-447D-9C19-CAAC1A22DD08}" dt="2025-09-22T17:36:53.746" v="306" actId="20577"/>
        <pc:sldMkLst>
          <pc:docMk/>
          <pc:sldMk cId="0" sldId="256"/>
        </pc:sldMkLst>
        <pc:spChg chg="mod">
          <ac:chgData name="Rapczynski, Anthony" userId="1a448668-07d7-4ac1-a624-9e8b462e1689" providerId="ADAL" clId="{0CF3CE7D-95F0-447D-9C19-CAAC1A22DD08}" dt="2025-09-22T17:36:53.746" v="306" actId="20577"/>
          <ac:spMkLst>
            <pc:docMk/>
            <pc:sldMk cId="0" sldId="256"/>
            <ac:spMk id="3" creationId="{00000000-0000-0000-0000-000000000000}"/>
          </ac:spMkLst>
        </pc:spChg>
      </pc:sldChg>
      <pc:sldChg chg="addSp delSp modSp add mod">
        <pc:chgData name="Rapczynski, Anthony" userId="1a448668-07d7-4ac1-a624-9e8b462e1689" providerId="ADAL" clId="{0CF3CE7D-95F0-447D-9C19-CAAC1A22DD08}" dt="2025-09-22T18:52:24.980" v="933" actId="20577"/>
        <pc:sldMkLst>
          <pc:docMk/>
          <pc:sldMk cId="717738850" sldId="283"/>
        </pc:sldMkLst>
        <pc:spChg chg="mod">
          <ac:chgData name="Rapczynski, Anthony" userId="1a448668-07d7-4ac1-a624-9e8b462e1689" providerId="ADAL" clId="{0CF3CE7D-95F0-447D-9C19-CAAC1A22DD08}" dt="2025-09-22T17:16:19.934" v="16" actId="20577"/>
          <ac:spMkLst>
            <pc:docMk/>
            <pc:sldMk cId="717738850" sldId="283"/>
            <ac:spMk id="2" creationId="{0A5F42C0-9CE3-BA2E-6A38-6057CC759DAA}"/>
          </ac:spMkLst>
        </pc:spChg>
        <pc:spChg chg="mod">
          <ac:chgData name="Rapczynski, Anthony" userId="1a448668-07d7-4ac1-a624-9e8b462e1689" providerId="ADAL" clId="{0CF3CE7D-95F0-447D-9C19-CAAC1A22DD08}" dt="2025-09-22T18:52:06.878" v="910" actId="6549"/>
          <ac:spMkLst>
            <pc:docMk/>
            <pc:sldMk cId="717738850" sldId="283"/>
            <ac:spMk id="3" creationId="{31294B3C-E35D-EC6C-F338-290A034A6829}"/>
          </ac:spMkLst>
        </pc:spChg>
        <pc:spChg chg="mod">
          <ac:chgData name="Rapczynski, Anthony" userId="1a448668-07d7-4ac1-a624-9e8b462e1689" providerId="ADAL" clId="{0CF3CE7D-95F0-447D-9C19-CAAC1A22DD08}" dt="2025-09-22T18:52:24.980" v="933" actId="20577"/>
          <ac:spMkLst>
            <pc:docMk/>
            <pc:sldMk cId="717738850" sldId="283"/>
            <ac:spMk id="5" creationId="{8F2EB5A0-DB92-8CA9-9F0A-CAB62578CD56}"/>
          </ac:spMkLst>
        </pc:spChg>
        <pc:picChg chg="del">
          <ac:chgData name="Rapczynski, Anthony" userId="1a448668-07d7-4ac1-a624-9e8b462e1689" providerId="ADAL" clId="{0CF3CE7D-95F0-447D-9C19-CAAC1A22DD08}" dt="2025-09-22T17:17:15.620" v="46" actId="478"/>
          <ac:picMkLst>
            <pc:docMk/>
            <pc:sldMk cId="717738850" sldId="283"/>
            <ac:picMk id="4" creationId="{C3D288D2-F0C2-C8A2-8880-E23E6EF7B9A4}"/>
          </ac:picMkLst>
        </pc:picChg>
        <pc:picChg chg="add mod">
          <ac:chgData name="Rapczynski, Anthony" userId="1a448668-07d7-4ac1-a624-9e8b462e1689" providerId="ADAL" clId="{0CF3CE7D-95F0-447D-9C19-CAAC1A22DD08}" dt="2025-09-22T17:24:24.853" v="275" actId="14100"/>
          <ac:picMkLst>
            <pc:docMk/>
            <pc:sldMk cId="717738850" sldId="283"/>
            <ac:picMk id="7" creationId="{26ABEFA2-6E67-EAF0-188D-F7C995A68743}"/>
          </ac:picMkLst>
        </pc:picChg>
      </pc:sldChg>
      <pc:sldChg chg="addSp delSp modSp add del mod">
        <pc:chgData name="Rapczynski, Anthony" userId="1a448668-07d7-4ac1-a624-9e8b462e1689" providerId="ADAL" clId="{0CF3CE7D-95F0-447D-9C19-CAAC1A22DD08}" dt="2025-09-22T18:52:48.178" v="942" actId="20577"/>
        <pc:sldMkLst>
          <pc:docMk/>
          <pc:sldMk cId="3976904126" sldId="284"/>
        </pc:sldMkLst>
        <pc:spChg chg="mod">
          <ac:chgData name="Rapczynski, Anthony" userId="1a448668-07d7-4ac1-a624-9e8b462e1689" providerId="ADAL" clId="{0CF3CE7D-95F0-447D-9C19-CAAC1A22DD08}" dt="2025-09-22T18:20:27.359" v="854" actId="26606"/>
          <ac:spMkLst>
            <pc:docMk/>
            <pc:sldMk cId="3976904126" sldId="284"/>
            <ac:spMk id="2" creationId="{14C90276-0B29-470F-FCA7-DEF6186FD1CC}"/>
          </ac:spMkLst>
        </pc:spChg>
        <pc:spChg chg="mod">
          <ac:chgData name="Rapczynski, Anthony" userId="1a448668-07d7-4ac1-a624-9e8b462e1689" providerId="ADAL" clId="{0CF3CE7D-95F0-447D-9C19-CAAC1A22DD08}" dt="2025-09-22T18:52:48.178" v="942" actId="20577"/>
          <ac:spMkLst>
            <pc:docMk/>
            <pc:sldMk cId="3976904126" sldId="284"/>
            <ac:spMk id="3" creationId="{55814A2A-3FFD-9A78-9030-F08674561522}"/>
          </ac:spMkLst>
        </pc:spChg>
        <pc:spChg chg="add del">
          <ac:chgData name="Rapczynski, Anthony" userId="1a448668-07d7-4ac1-a624-9e8b462e1689" providerId="ADAL" clId="{0CF3CE7D-95F0-447D-9C19-CAAC1A22DD08}" dt="2025-09-22T18:20:27.359" v="854" actId="26606"/>
          <ac:spMkLst>
            <pc:docMk/>
            <pc:sldMk cId="3976904126" sldId="284"/>
            <ac:spMk id="14" creationId="{29300479-E284-A30E-3B8E-58F77DA58A80}"/>
          </ac:spMkLst>
        </pc:spChg>
        <pc:spChg chg="add del">
          <ac:chgData name="Rapczynski, Anthony" userId="1a448668-07d7-4ac1-a624-9e8b462e1689" providerId="ADAL" clId="{0CF3CE7D-95F0-447D-9C19-CAAC1A22DD08}" dt="2025-09-22T18:20:27.359" v="854" actId="26606"/>
          <ac:spMkLst>
            <pc:docMk/>
            <pc:sldMk cId="3976904126" sldId="284"/>
            <ac:spMk id="15" creationId="{7F9C5609-2FD4-36AF-C59F-5C65B6FD8D01}"/>
          </ac:spMkLst>
        </pc:spChg>
        <pc:spChg chg="add del">
          <ac:chgData name="Rapczynski, Anthony" userId="1a448668-07d7-4ac1-a624-9e8b462e1689" providerId="ADAL" clId="{0CF3CE7D-95F0-447D-9C19-CAAC1A22DD08}" dt="2025-09-22T18:20:25.913" v="851" actId="26606"/>
          <ac:spMkLst>
            <pc:docMk/>
            <pc:sldMk cId="3976904126" sldId="284"/>
            <ac:spMk id="20" creationId="{0B9EE3F3-89B7-43C3-8651-C4C96830993D}"/>
          </ac:spMkLst>
        </pc:spChg>
        <pc:spChg chg="add del">
          <ac:chgData name="Rapczynski, Anthony" userId="1a448668-07d7-4ac1-a624-9e8b462e1689" providerId="ADAL" clId="{0CF3CE7D-95F0-447D-9C19-CAAC1A22DD08}" dt="2025-09-22T18:20:25.913" v="851" actId="26606"/>
          <ac:spMkLst>
            <pc:docMk/>
            <pc:sldMk cId="3976904126" sldId="284"/>
            <ac:spMk id="22" creationId="{33AE4636-AEEC-45D6-84D4-7AC2DA48ECF8}"/>
          </ac:spMkLst>
        </pc:spChg>
        <pc:spChg chg="add del">
          <ac:chgData name="Rapczynski, Anthony" userId="1a448668-07d7-4ac1-a624-9e8b462e1689" providerId="ADAL" clId="{0CF3CE7D-95F0-447D-9C19-CAAC1A22DD08}" dt="2025-09-22T18:20:25.913" v="851" actId="26606"/>
          <ac:spMkLst>
            <pc:docMk/>
            <pc:sldMk cId="3976904126" sldId="284"/>
            <ac:spMk id="24" creationId="{8D9CE0F4-2EB2-4F1F-8AAC-DB3571D9FE10}"/>
          </ac:spMkLst>
        </pc:spChg>
        <pc:spChg chg="add del">
          <ac:chgData name="Rapczynski, Anthony" userId="1a448668-07d7-4ac1-a624-9e8b462e1689" providerId="ADAL" clId="{0CF3CE7D-95F0-447D-9C19-CAAC1A22DD08}" dt="2025-09-22T18:20:27.353" v="853" actId="26606"/>
          <ac:spMkLst>
            <pc:docMk/>
            <pc:sldMk cId="3976904126" sldId="284"/>
            <ac:spMk id="26" creationId="{E3020543-B24B-4EC4-8FFC-8DD88EEA91A8}"/>
          </ac:spMkLst>
        </pc:spChg>
        <pc:spChg chg="add del">
          <ac:chgData name="Rapczynski, Anthony" userId="1a448668-07d7-4ac1-a624-9e8b462e1689" providerId="ADAL" clId="{0CF3CE7D-95F0-447D-9C19-CAAC1A22DD08}" dt="2025-09-22T18:20:27.353" v="853" actId="26606"/>
          <ac:spMkLst>
            <pc:docMk/>
            <pc:sldMk cId="3976904126" sldId="284"/>
            <ac:spMk id="27" creationId="{8D1AA55E-40D5-461B-A5A8-4AE8AAB71B08}"/>
          </ac:spMkLst>
        </pc:spChg>
        <pc:spChg chg="add del">
          <ac:chgData name="Rapczynski, Anthony" userId="1a448668-07d7-4ac1-a624-9e8b462e1689" providerId="ADAL" clId="{0CF3CE7D-95F0-447D-9C19-CAAC1A22DD08}" dt="2025-09-22T18:20:27.353" v="853" actId="26606"/>
          <ac:spMkLst>
            <pc:docMk/>
            <pc:sldMk cId="3976904126" sldId="284"/>
            <ac:spMk id="29" creationId="{6CB927A4-E432-4310-9CD5-E89FF5063179}"/>
          </ac:spMkLst>
        </pc:spChg>
        <pc:spChg chg="add del">
          <ac:chgData name="Rapczynski, Anthony" userId="1a448668-07d7-4ac1-a624-9e8b462e1689" providerId="ADAL" clId="{0CF3CE7D-95F0-447D-9C19-CAAC1A22DD08}" dt="2025-09-22T18:51:12.874" v="900" actId="26606"/>
          <ac:spMkLst>
            <pc:docMk/>
            <pc:sldMk cId="3976904126" sldId="284"/>
            <ac:spMk id="31" creationId="{0B9EE3F3-89B7-43C3-8651-C4C96830993D}"/>
          </ac:spMkLst>
        </pc:spChg>
        <pc:spChg chg="add del">
          <ac:chgData name="Rapczynski, Anthony" userId="1a448668-07d7-4ac1-a624-9e8b462e1689" providerId="ADAL" clId="{0CF3CE7D-95F0-447D-9C19-CAAC1A22DD08}" dt="2025-09-22T18:51:12.874" v="900" actId="26606"/>
          <ac:spMkLst>
            <pc:docMk/>
            <pc:sldMk cId="3976904126" sldId="284"/>
            <ac:spMk id="32" creationId="{33AE4636-AEEC-45D6-84D4-7AC2DA48ECF8}"/>
          </ac:spMkLst>
        </pc:spChg>
        <pc:spChg chg="add del">
          <ac:chgData name="Rapczynski, Anthony" userId="1a448668-07d7-4ac1-a624-9e8b462e1689" providerId="ADAL" clId="{0CF3CE7D-95F0-447D-9C19-CAAC1A22DD08}" dt="2025-09-22T18:51:12.874" v="900" actId="26606"/>
          <ac:spMkLst>
            <pc:docMk/>
            <pc:sldMk cId="3976904126" sldId="284"/>
            <ac:spMk id="33" creationId="{8D9CE0F4-2EB2-4F1F-8AAC-DB3571D9FE10}"/>
          </ac:spMkLst>
        </pc:spChg>
        <pc:spChg chg="add">
          <ac:chgData name="Rapczynski, Anthony" userId="1a448668-07d7-4ac1-a624-9e8b462e1689" providerId="ADAL" clId="{0CF3CE7D-95F0-447D-9C19-CAAC1A22DD08}" dt="2025-09-22T18:51:12.874" v="900" actId="26606"/>
          <ac:spMkLst>
            <pc:docMk/>
            <pc:sldMk cId="3976904126" sldId="284"/>
            <ac:spMk id="38" creationId="{0B9EE3F3-89B7-43C3-8651-C4C96830993D}"/>
          </ac:spMkLst>
        </pc:spChg>
        <pc:spChg chg="add">
          <ac:chgData name="Rapczynski, Anthony" userId="1a448668-07d7-4ac1-a624-9e8b462e1689" providerId="ADAL" clId="{0CF3CE7D-95F0-447D-9C19-CAAC1A22DD08}" dt="2025-09-22T18:51:12.874" v="900" actId="26606"/>
          <ac:spMkLst>
            <pc:docMk/>
            <pc:sldMk cId="3976904126" sldId="284"/>
            <ac:spMk id="40" creationId="{33AE4636-AEEC-45D6-84D4-7AC2DA48ECF8}"/>
          </ac:spMkLst>
        </pc:spChg>
        <pc:spChg chg="add">
          <ac:chgData name="Rapczynski, Anthony" userId="1a448668-07d7-4ac1-a624-9e8b462e1689" providerId="ADAL" clId="{0CF3CE7D-95F0-447D-9C19-CAAC1A22DD08}" dt="2025-09-22T18:51:12.874" v="900" actId="26606"/>
          <ac:spMkLst>
            <pc:docMk/>
            <pc:sldMk cId="3976904126" sldId="284"/>
            <ac:spMk id="42" creationId="{8D9CE0F4-2EB2-4F1F-8AAC-DB3571D9FE10}"/>
          </ac:spMkLst>
        </pc:spChg>
        <pc:picChg chg="del">
          <ac:chgData name="Rapczynski, Anthony" userId="1a448668-07d7-4ac1-a624-9e8b462e1689" providerId="ADAL" clId="{0CF3CE7D-95F0-447D-9C19-CAAC1A22DD08}" dt="2025-09-22T17:52:50.146" v="441" actId="478"/>
          <ac:picMkLst>
            <pc:docMk/>
            <pc:sldMk cId="3976904126" sldId="284"/>
            <ac:picMk id="5" creationId="{4A4868BF-3AF5-0B47-733F-AD49C6694532}"/>
          </ac:picMkLst>
        </pc:picChg>
        <pc:picChg chg="add del mod">
          <ac:chgData name="Rapczynski, Anthony" userId="1a448668-07d7-4ac1-a624-9e8b462e1689" providerId="ADAL" clId="{0CF3CE7D-95F0-447D-9C19-CAAC1A22DD08}" dt="2025-09-22T18:38:05.058" v="858" actId="478"/>
          <ac:picMkLst>
            <pc:docMk/>
            <pc:sldMk cId="3976904126" sldId="284"/>
            <ac:picMk id="6" creationId="{0624C9BE-59CD-413E-62A5-8EC35B64F095}"/>
          </ac:picMkLst>
        </pc:picChg>
        <pc:picChg chg="add del">
          <ac:chgData name="Rapczynski, Anthony" userId="1a448668-07d7-4ac1-a624-9e8b462e1689" providerId="ADAL" clId="{0CF3CE7D-95F0-447D-9C19-CAAC1A22DD08}" dt="2025-09-22T18:38:21.290" v="860" actId="478"/>
          <ac:picMkLst>
            <pc:docMk/>
            <pc:sldMk cId="3976904126" sldId="284"/>
            <ac:picMk id="8" creationId="{FBD7D0E3-2A0A-832F-4D6C-1B5919E2799C}"/>
          </ac:picMkLst>
        </pc:picChg>
        <pc:picChg chg="add del mod">
          <ac:chgData name="Rapczynski, Anthony" userId="1a448668-07d7-4ac1-a624-9e8b462e1689" providerId="ADAL" clId="{0CF3CE7D-95F0-447D-9C19-CAAC1A22DD08}" dt="2025-09-22T18:42:20.308" v="897" actId="478"/>
          <ac:picMkLst>
            <pc:docMk/>
            <pc:sldMk cId="3976904126" sldId="284"/>
            <ac:picMk id="10" creationId="{6BD445BE-0D9E-5682-D798-25D2DA2D6E4F}"/>
          </ac:picMkLst>
        </pc:picChg>
        <pc:picChg chg="add mod">
          <ac:chgData name="Rapczynski, Anthony" userId="1a448668-07d7-4ac1-a624-9e8b462e1689" providerId="ADAL" clId="{0CF3CE7D-95F0-447D-9C19-CAAC1A22DD08}" dt="2025-09-22T18:51:12.874" v="900" actId="26606"/>
          <ac:picMkLst>
            <pc:docMk/>
            <pc:sldMk cId="3976904126" sldId="284"/>
            <ac:picMk id="12" creationId="{306187EC-6FE8-EABC-7BF8-1BBBF94D37ED}"/>
          </ac:picMkLst>
        </pc:picChg>
        <pc:cxnChg chg="add del">
          <ac:chgData name="Rapczynski, Anthony" userId="1a448668-07d7-4ac1-a624-9e8b462e1689" providerId="ADAL" clId="{0CF3CE7D-95F0-447D-9C19-CAAC1A22DD08}" dt="2025-09-22T18:20:27.353" v="853" actId="26606"/>
          <ac:cxnSpMkLst>
            <pc:docMk/>
            <pc:sldMk cId="3976904126" sldId="284"/>
            <ac:cxnSpMk id="28" creationId="{7EB498BD-8089-4626-91EA-4978EBEF535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22878-6601-4A88-9731-3356F62D82F1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191937-A261-4A0A-8E37-602DF9291007}">
      <dgm:prSet/>
      <dgm:spPr/>
      <dgm:t>
        <a:bodyPr/>
        <a:lstStyle/>
        <a:p>
          <a:r>
            <a:rPr lang="en-US" dirty="0"/>
            <a:t>ArcGIS</a:t>
          </a:r>
        </a:p>
      </dgm:t>
    </dgm:pt>
    <dgm:pt modelId="{83C0274E-12A6-4B91-BF7B-AD82562BECB7}" type="parTrans" cxnId="{0FFE54DB-CF9D-411C-949B-767CA498C614}">
      <dgm:prSet/>
      <dgm:spPr/>
      <dgm:t>
        <a:bodyPr/>
        <a:lstStyle/>
        <a:p>
          <a:endParaRPr lang="en-US"/>
        </a:p>
      </dgm:t>
    </dgm:pt>
    <dgm:pt modelId="{71C8AE80-33E8-40C2-BBBC-0788EF2FCF82}" type="sibTrans" cxnId="{0FFE54DB-CF9D-411C-949B-767CA498C614}">
      <dgm:prSet/>
      <dgm:spPr/>
      <dgm:t>
        <a:bodyPr/>
        <a:lstStyle/>
        <a:p>
          <a:endParaRPr lang="en-US"/>
        </a:p>
      </dgm:t>
    </dgm:pt>
    <dgm:pt modelId="{7342A164-A87D-45DF-B391-9C939247F291}">
      <dgm:prSet/>
      <dgm:spPr/>
      <dgm:t>
        <a:bodyPr/>
        <a:lstStyle/>
        <a:p>
          <a:r>
            <a:rPr lang="en-US" dirty="0"/>
            <a:t>RouteSmart</a:t>
          </a:r>
        </a:p>
      </dgm:t>
    </dgm:pt>
    <dgm:pt modelId="{C0FBD32D-AC1D-4F3A-A863-ABA1BA3676CE}" type="parTrans" cxnId="{7E7721F2-659E-4091-BF4B-603A6012DE2E}">
      <dgm:prSet/>
      <dgm:spPr/>
      <dgm:t>
        <a:bodyPr/>
        <a:lstStyle/>
        <a:p>
          <a:endParaRPr lang="en-US"/>
        </a:p>
      </dgm:t>
    </dgm:pt>
    <dgm:pt modelId="{707F62DD-2096-4A08-ACE8-D07BFDFB3D62}" type="sibTrans" cxnId="{7E7721F2-659E-4091-BF4B-603A6012DE2E}">
      <dgm:prSet/>
      <dgm:spPr/>
      <dgm:t>
        <a:bodyPr/>
        <a:lstStyle/>
        <a:p>
          <a:endParaRPr lang="en-US"/>
        </a:p>
      </dgm:t>
    </dgm:pt>
    <dgm:pt modelId="{CA4F378E-2D85-4608-8EC2-51C44EDE5A5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AI built Excel geo coding spreadsheet</a:t>
          </a:r>
        </a:p>
      </dgm:t>
    </dgm:pt>
    <dgm:pt modelId="{AE3527C0-9C46-4820-8B75-338DF738E6D3}" type="parTrans" cxnId="{1C57DDB2-14ED-4245-8390-79FCFF7F92C5}">
      <dgm:prSet/>
      <dgm:spPr/>
      <dgm:t>
        <a:bodyPr/>
        <a:lstStyle/>
        <a:p>
          <a:endParaRPr lang="en-US"/>
        </a:p>
      </dgm:t>
    </dgm:pt>
    <dgm:pt modelId="{56C1B4B6-808A-4B00-B0C9-8DC5235E86BF}" type="sibTrans" cxnId="{1C57DDB2-14ED-4245-8390-79FCFF7F92C5}">
      <dgm:prSet/>
      <dgm:spPr/>
      <dgm:t>
        <a:bodyPr/>
        <a:lstStyle/>
        <a:p>
          <a:endParaRPr lang="en-US"/>
        </a:p>
      </dgm:t>
    </dgm:pt>
    <dgm:pt modelId="{D725FA86-C62B-49FA-83CC-91FB8B1FACFF}" type="pres">
      <dgm:prSet presAssocID="{D1922878-6601-4A88-9731-3356F62D82F1}" presName="diagram" presStyleCnt="0">
        <dgm:presLayoutVars>
          <dgm:dir/>
          <dgm:resizeHandles val="exact"/>
        </dgm:presLayoutVars>
      </dgm:prSet>
      <dgm:spPr/>
    </dgm:pt>
    <dgm:pt modelId="{A4B282B4-B0F6-423A-9F60-FF3AB2F8452C}" type="pres">
      <dgm:prSet presAssocID="{E2191937-A261-4A0A-8E37-602DF9291007}" presName="arrow" presStyleLbl="node1" presStyleIdx="0" presStyleCnt="3">
        <dgm:presLayoutVars>
          <dgm:bulletEnabled val="1"/>
        </dgm:presLayoutVars>
      </dgm:prSet>
      <dgm:spPr/>
    </dgm:pt>
    <dgm:pt modelId="{E7D6ABD0-33C0-4ADE-AC3C-B3AA54C8F6FB}" type="pres">
      <dgm:prSet presAssocID="{7342A164-A87D-45DF-B391-9C939247F291}" presName="arrow" presStyleLbl="node1" presStyleIdx="1" presStyleCnt="3">
        <dgm:presLayoutVars>
          <dgm:bulletEnabled val="1"/>
        </dgm:presLayoutVars>
      </dgm:prSet>
      <dgm:spPr/>
    </dgm:pt>
    <dgm:pt modelId="{51CB107F-AF15-4582-81C0-48D0741BFC83}" type="pres">
      <dgm:prSet presAssocID="{CA4F378E-2D85-4608-8EC2-51C44EDE5A58}" presName="arrow" presStyleLbl="node1" presStyleIdx="2" presStyleCnt="3">
        <dgm:presLayoutVars>
          <dgm:bulletEnabled val="1"/>
        </dgm:presLayoutVars>
      </dgm:prSet>
      <dgm:spPr/>
    </dgm:pt>
  </dgm:ptLst>
  <dgm:cxnLst>
    <dgm:cxn modelId="{1693424E-2BFE-44D8-BB23-8CC754C217F3}" type="presOf" srcId="{D1922878-6601-4A88-9731-3356F62D82F1}" destId="{D725FA86-C62B-49FA-83CC-91FB8B1FACFF}" srcOrd="0" destOrd="0" presId="urn:microsoft.com/office/officeart/2005/8/layout/arrow5"/>
    <dgm:cxn modelId="{49626477-4C18-4A8D-91B6-7CB84DF8A2EF}" type="presOf" srcId="{CA4F378E-2D85-4608-8EC2-51C44EDE5A58}" destId="{51CB107F-AF15-4582-81C0-48D0741BFC83}" srcOrd="0" destOrd="0" presId="urn:microsoft.com/office/officeart/2005/8/layout/arrow5"/>
    <dgm:cxn modelId="{3FFC8E8A-6393-42B1-8A6D-F5C50E03E0E9}" type="presOf" srcId="{E2191937-A261-4A0A-8E37-602DF9291007}" destId="{A4B282B4-B0F6-423A-9F60-FF3AB2F8452C}" srcOrd="0" destOrd="0" presId="urn:microsoft.com/office/officeart/2005/8/layout/arrow5"/>
    <dgm:cxn modelId="{1C57DDB2-14ED-4245-8390-79FCFF7F92C5}" srcId="{D1922878-6601-4A88-9731-3356F62D82F1}" destId="{CA4F378E-2D85-4608-8EC2-51C44EDE5A58}" srcOrd="2" destOrd="0" parTransId="{AE3527C0-9C46-4820-8B75-338DF738E6D3}" sibTransId="{56C1B4B6-808A-4B00-B0C9-8DC5235E86BF}"/>
    <dgm:cxn modelId="{0FFE54DB-CF9D-411C-949B-767CA498C614}" srcId="{D1922878-6601-4A88-9731-3356F62D82F1}" destId="{E2191937-A261-4A0A-8E37-602DF9291007}" srcOrd="0" destOrd="0" parTransId="{83C0274E-12A6-4B91-BF7B-AD82562BECB7}" sibTransId="{71C8AE80-33E8-40C2-BBBC-0788EF2FCF82}"/>
    <dgm:cxn modelId="{B15AC9EE-AC74-4BE0-BA75-47237098B828}" type="presOf" srcId="{7342A164-A87D-45DF-B391-9C939247F291}" destId="{E7D6ABD0-33C0-4ADE-AC3C-B3AA54C8F6FB}" srcOrd="0" destOrd="0" presId="urn:microsoft.com/office/officeart/2005/8/layout/arrow5"/>
    <dgm:cxn modelId="{7E7721F2-659E-4091-BF4B-603A6012DE2E}" srcId="{D1922878-6601-4A88-9731-3356F62D82F1}" destId="{7342A164-A87D-45DF-B391-9C939247F291}" srcOrd="1" destOrd="0" parTransId="{C0FBD32D-AC1D-4F3A-A863-ABA1BA3676CE}" sibTransId="{707F62DD-2096-4A08-ACE8-D07BFDFB3D62}"/>
    <dgm:cxn modelId="{CAD33329-4EC5-40E2-B374-AEC89D36B27B}" type="presParOf" srcId="{D725FA86-C62B-49FA-83CC-91FB8B1FACFF}" destId="{A4B282B4-B0F6-423A-9F60-FF3AB2F8452C}" srcOrd="0" destOrd="0" presId="urn:microsoft.com/office/officeart/2005/8/layout/arrow5"/>
    <dgm:cxn modelId="{1CE65865-6131-4849-9282-1F731C4A6D95}" type="presParOf" srcId="{D725FA86-C62B-49FA-83CC-91FB8B1FACFF}" destId="{E7D6ABD0-33C0-4ADE-AC3C-B3AA54C8F6FB}" srcOrd="1" destOrd="0" presId="urn:microsoft.com/office/officeart/2005/8/layout/arrow5"/>
    <dgm:cxn modelId="{6BD0FD1F-8344-4907-BA19-3F800F34E094}" type="presParOf" srcId="{D725FA86-C62B-49FA-83CC-91FB8B1FACFF}" destId="{51CB107F-AF15-4582-81C0-48D0741BFC83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282B4-B0F6-423A-9F60-FF3AB2F8452C}">
      <dsp:nvSpPr>
        <dsp:cNvPr id="0" name=""/>
        <dsp:cNvSpPr/>
      </dsp:nvSpPr>
      <dsp:spPr>
        <a:xfrm>
          <a:off x="1264947" y="575604"/>
          <a:ext cx="2188889" cy="218888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ArcGIS</a:t>
          </a:r>
        </a:p>
      </dsp:txBody>
      <dsp:txXfrm>
        <a:off x="1812169" y="575604"/>
        <a:ext cx="1094445" cy="1805833"/>
      </dsp:txXfrm>
    </dsp:sp>
    <dsp:sp modelId="{E7D6ABD0-33C0-4ADE-AC3C-B3AA54C8F6FB}">
      <dsp:nvSpPr>
        <dsp:cNvPr id="0" name=""/>
        <dsp:cNvSpPr/>
      </dsp:nvSpPr>
      <dsp:spPr>
        <a:xfrm rot="7200000">
          <a:off x="2529711" y="2766240"/>
          <a:ext cx="2188889" cy="218888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RouteSmart</a:t>
          </a:r>
        </a:p>
      </dsp:txBody>
      <dsp:txXfrm rot="-5400000">
        <a:off x="2887107" y="3409226"/>
        <a:ext cx="1805833" cy="1094445"/>
      </dsp:txXfrm>
    </dsp:sp>
    <dsp:sp modelId="{51CB107F-AF15-4582-81C0-48D0741BFC83}">
      <dsp:nvSpPr>
        <dsp:cNvPr id="0" name=""/>
        <dsp:cNvSpPr/>
      </dsp:nvSpPr>
      <dsp:spPr>
        <a:xfrm rot="14400000">
          <a:off x="183" y="2766240"/>
          <a:ext cx="2188889" cy="218888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 built Excel geo coding spreadsheet</a:t>
          </a:r>
        </a:p>
      </dsp:txBody>
      <dsp:txXfrm rot="5400000">
        <a:off x="25843" y="3409226"/>
        <a:ext cx="1805833" cy="109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2428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5700" b="1" kern="1200" dirty="0">
                <a:latin typeface="+mj-lt"/>
                <a:ea typeface="+mj-ea"/>
                <a:cs typeface="+mj-cs"/>
              </a:rPr>
              <a:t>Route Optimization for Newspaper Distribution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855260"/>
            <a:ext cx="7884414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Anthony Rapczynski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Sr. Director/Distribution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Houston Chronicle / HNP Support</a:t>
            </a: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3F5547-3C1E-DC53-5A31-05C78106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33B6B-F7D9-B43B-210D-1A830379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01" y="1226140"/>
            <a:ext cx="3123403" cy="1189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b="1" dirty="0">
                <a:latin typeface="Calibri (Body)"/>
              </a:rPr>
              <a:t>Route Starting Point Applications 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DC81-DAAC-9DA8-BBB3-17E29DD08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15" y="3079574"/>
            <a:ext cx="305357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the most efficient starting point for routes.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4959D-6FD9-64AB-B76F-549469EA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78" r="11489" b="-2"/>
          <a:stretch>
            <a:fillRect/>
          </a:stretch>
        </p:blipFill>
        <p:spPr>
          <a:xfrm>
            <a:off x="4412098" y="625684"/>
            <a:ext cx="4103964" cy="54553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EA11FD-1171-A187-4A94-00D73C1B0716}"/>
              </a:ext>
            </a:extLst>
          </p:cNvPr>
          <p:cNvSpPr txBox="1">
            <a:spLocks/>
          </p:cNvSpPr>
          <p:nvPr/>
        </p:nvSpPr>
        <p:spPr>
          <a:xfrm>
            <a:off x="360772" y="4702517"/>
            <a:ext cx="305357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Can miles and delivery times be reduced by having certain carriers pick up at different centers?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94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C308A-2D77-D9F5-7CC6-033BE290B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66A9BAF-B693-0823-77E3-5BA991D7D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E424F20A-A7CC-3D1F-F626-243016B3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A2394DF7-DF86-632B-85CE-E562B63D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F42C0-9CE3-BA2E-6A38-6057CC75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01" y="1226140"/>
            <a:ext cx="3123403" cy="1189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b="1" dirty="0">
                <a:latin typeface="Calibri (Body)"/>
              </a:rPr>
              <a:t>Warehouse Applications 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94B3C-E35D-EC6C-F338-290A034A6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15" y="3079574"/>
            <a:ext cx="305357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10,000 SQ ft+  DC</a:t>
            </a:r>
            <a:r>
              <a:rPr lang="en-US" sz="2000" dirty="0"/>
              <a:t> vs.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several storage units?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D8C207-20CA-E58B-9F3B-AB8345D2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8034E5-49AA-79A3-9AD0-A198F53A0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2EB5A0-DB92-8CA9-9F0A-CAB62578CD56}"/>
              </a:ext>
            </a:extLst>
          </p:cNvPr>
          <p:cNvSpPr txBox="1">
            <a:spLocks/>
          </p:cNvSpPr>
          <p:nvPr/>
        </p:nvSpPr>
        <p:spPr>
          <a:xfrm>
            <a:off x="360772" y="4702517"/>
            <a:ext cx="305357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Determining the optimal locations.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Balancing demand &amp; routes between units.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BEFA2-6E67-EAF0-188D-F7C995A68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75" y="1519499"/>
            <a:ext cx="5227081" cy="31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3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268F9-54C0-7F32-C5AC-974173DA1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D5782-EC26-E1B0-57B7-87B57991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02" y="1175478"/>
            <a:ext cx="3017520" cy="894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TMC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1940-0218-73E9-C7A4-14A735493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72" y="2791444"/>
            <a:ext cx="2949980" cy="12081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Building routes &amp; zones.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Building verification routes.</a:t>
            </a: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/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3754-B73E-9301-D41E-BD7A4ADD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67" y="1298541"/>
            <a:ext cx="4806627" cy="41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D18B3A-6ECE-DFBA-876D-70C8FEBC9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8E05D-AACE-7583-934F-D646ECBA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09" y="817707"/>
            <a:ext cx="3614166" cy="127581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Single Copy Applications</a:t>
            </a:r>
            <a:endParaRPr lang="en-US" sz="4000" b="1" dirty="0">
              <a:latin typeface="Calibri (Body)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5541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BC02-C995-541C-4DD7-F0AE4D91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684095"/>
            <a:ext cx="3332365" cy="349286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 (Body)"/>
              </a:rPr>
              <a:t>Building routes. </a:t>
            </a:r>
          </a:p>
          <a:p>
            <a:r>
              <a:rPr lang="en-US" sz="2000" dirty="0">
                <a:latin typeface="Calibri (Body)"/>
              </a:rPr>
              <a:t>Assigning deliveries to home delivery carriers. </a:t>
            </a:r>
          </a:p>
          <a:p>
            <a:r>
              <a:rPr lang="en-US" sz="2000" dirty="0">
                <a:latin typeface="Calibri (Body)"/>
              </a:rPr>
              <a:t>Building collection routes.  </a:t>
            </a:r>
          </a:p>
          <a:p>
            <a:pPr marL="0" indent="0">
              <a:buNone/>
            </a:pPr>
            <a:endParaRPr lang="en-US" sz="1600" dirty="0">
              <a:latin typeface="Calibri 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13CE9-5131-8FED-2A61-1D3E6313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02435"/>
            <a:ext cx="3200385" cy="66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E90ED2-E9AE-AF12-9853-E46A7AA8F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CC18B-AC58-EC31-1774-6EBE3C86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935425"/>
            <a:ext cx="3276451" cy="1002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Mail Delivery Applications</a:t>
            </a:r>
            <a:endParaRPr lang="en-US" sz="3000" b="1" dirty="0">
              <a:latin typeface="Calibri (Body)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8347D-90CB-F512-4E5F-99D028F2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2000" dirty="0"/>
              <a:t>Determine which addresses are more profitable to deliver by mail</a:t>
            </a:r>
            <a:r>
              <a:rPr lang="en-US" sz="1900" dirty="0">
                <a:latin typeface="Calibri (Body)"/>
              </a:rPr>
              <a:t>.</a:t>
            </a:r>
          </a:p>
          <a:p>
            <a:r>
              <a:rPr lang="en-US" sz="1900" dirty="0">
                <a:latin typeface="Calibri (Body)"/>
              </a:rPr>
              <a:t>Load subscriber rates into attribute tables for easier analytics on potential revenue risks.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D7A48-C8B0-B784-12C1-3DE5563C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239" r="23445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766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47810-5ED6-DF1A-EF5C-8C8ACC6E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31CC2-A904-FC49-E7E8-07F75E81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Router Applications</a:t>
            </a:r>
            <a:endParaRPr lang="en-US" sz="2900" b="1" dirty="0">
              <a:latin typeface="Calibri (Body)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066D-CE11-38CD-F02A-88408837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en-US" sz="1900" dirty="0">
                <a:latin typeface="Calibri (Body)"/>
              </a:rPr>
              <a:t>Assigning addresses to routes.</a:t>
            </a:r>
          </a:p>
          <a:p>
            <a:r>
              <a:rPr lang="en-US" sz="1900" dirty="0">
                <a:latin typeface="Calibri (Body)"/>
              </a:rPr>
              <a:t>Building router segments.</a:t>
            </a:r>
          </a:p>
          <a:p>
            <a:r>
              <a:rPr lang="en-US" sz="1900" dirty="0">
                <a:latin typeface="Calibri (Body)"/>
              </a:rPr>
              <a:t>Router cleansing.</a:t>
            </a:r>
          </a:p>
          <a:p>
            <a:endParaRPr lang="en-US" sz="1900" dirty="0">
              <a:latin typeface="Calibri (Body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D67DA-36B6-B753-9F77-EEA797D5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54" y="1421612"/>
            <a:ext cx="5831870" cy="36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4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D47F0-4FD4-ADC4-8B10-570D55E8D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90276-0B29-470F-FCA7-DEF6186F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991443"/>
            <a:ext cx="3332365" cy="1087819"/>
          </a:xfrm>
        </p:spPr>
        <p:txBody>
          <a:bodyPr anchor="b">
            <a:normAutofit/>
          </a:bodyPr>
          <a:lstStyle/>
          <a:p>
            <a:r>
              <a:rPr lang="en-US" sz="3000" b="1"/>
              <a:t>Last Mile Applications</a:t>
            </a:r>
            <a:endParaRPr lang="en-US" sz="3000" b="1">
              <a:latin typeface="Calibri (Body)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5541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4A2A-3FFD-9A78-9030-F08674561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684095"/>
            <a:ext cx="3332365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alibri (Body)"/>
              </a:rPr>
              <a:t>The Last Mile is the most expensive part of the supply chain.</a:t>
            </a:r>
          </a:p>
          <a:p>
            <a:r>
              <a:rPr lang="en-US" sz="1600" dirty="0">
                <a:latin typeface="Calibri (Body)"/>
              </a:rPr>
              <a:t>What opportunities exist to generate revenue &amp; reduce cost to the consumer.</a:t>
            </a:r>
          </a:p>
          <a:p>
            <a:r>
              <a:rPr lang="en-US" sz="1600" dirty="0">
                <a:latin typeface="Calibri (Body)"/>
              </a:rPr>
              <a:t>Magazines, other periodicals, etc.</a:t>
            </a:r>
          </a:p>
          <a:p>
            <a:r>
              <a:rPr lang="en-US" sz="1600" dirty="0">
                <a:latin typeface="Calibri (Body)"/>
              </a:rPr>
              <a:t>Build dynamic routes &amp; routers to accommodate swings in demand, time and miles.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6187EC-6FE8-EABC-7BF8-1BBBF94D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83" y="625683"/>
            <a:ext cx="4663075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17D4A-10DD-0C42-C33F-53236E9C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D1E50-0D6C-6506-48D3-6D1664B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99" y="880341"/>
            <a:ext cx="3332365" cy="1087819"/>
          </a:xfrm>
        </p:spPr>
        <p:txBody>
          <a:bodyPr anchor="b">
            <a:normAutofit/>
          </a:bodyPr>
          <a:lstStyle/>
          <a:p>
            <a:r>
              <a:rPr lang="en-US" sz="3000" b="1" dirty="0"/>
              <a:t>Benefits of Route Optimization</a:t>
            </a:r>
            <a:endParaRPr lang="en-US" sz="3000" b="1" dirty="0">
              <a:latin typeface="Calibri (Body)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5541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DE784-3ED4-A8ED-7EC9-43A90A5A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578" y="4061961"/>
            <a:ext cx="3458718" cy="272288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Calibri (Body)"/>
              </a:rPr>
              <a:t>Fewer contracts to manage.</a:t>
            </a:r>
          </a:p>
          <a:p>
            <a:r>
              <a:rPr lang="en-US" sz="1800" dirty="0">
                <a:latin typeface="Calibri (Body)"/>
              </a:rPr>
              <a:t>Improved delivery times.</a:t>
            </a:r>
          </a:p>
          <a:p>
            <a:r>
              <a:rPr lang="en-US" sz="1800" dirty="0">
                <a:latin typeface="Calibri (Body)"/>
              </a:rPr>
              <a:t>Fewer miles traveled by carriers.</a:t>
            </a:r>
          </a:p>
          <a:p>
            <a:r>
              <a:rPr lang="en-US" sz="1800" dirty="0">
                <a:latin typeface="Calibri (Body)"/>
              </a:rPr>
              <a:t>Increased carrier profitability.</a:t>
            </a:r>
          </a:p>
          <a:p>
            <a:r>
              <a:rPr lang="en-US" sz="1800" dirty="0">
                <a:latin typeface="Calibri (Body)"/>
              </a:rPr>
              <a:t>Improved customer satisfaction.</a:t>
            </a:r>
          </a:p>
          <a:p>
            <a:endParaRPr lang="en-US" sz="1600" dirty="0">
              <a:latin typeface="Calibri (Body)"/>
            </a:endParaRPr>
          </a:p>
          <a:p>
            <a:endParaRPr lang="en-US" sz="1600" dirty="0">
              <a:latin typeface="Calibri (Body)"/>
            </a:endParaRPr>
          </a:p>
          <a:p>
            <a:endParaRPr lang="en-US" sz="1600" dirty="0">
              <a:latin typeface="Calibri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D5BF3-1064-467E-780D-E636F82D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" y="2485335"/>
            <a:ext cx="5352832" cy="37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79B00-91A6-0EF7-D7C9-022FA27B7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81" y="633619"/>
            <a:ext cx="320953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76E4B-BA9B-0CC8-07DD-2CED8E91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978619"/>
            <a:ext cx="255803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175" y="1171300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094" y="2093976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F5D967-A95B-E0BC-C369-EF859083565C}"/>
              </a:ext>
            </a:extLst>
          </p:cNvPr>
          <p:cNvSpPr txBox="1">
            <a:spLocks/>
          </p:cNvSpPr>
          <p:nvPr/>
        </p:nvSpPr>
        <p:spPr>
          <a:xfrm>
            <a:off x="630936" y="2252870"/>
            <a:ext cx="2559164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San Antonio – Reduced 17 routes or 31% and eliminated 181 miles/day or 9%.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Albany – Reduced 50 routes or 60% and eliminated 378 miles/day or 21%.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Houston – Reduced 25% of single copy collection routes.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4154E3-80A2-D969-4D64-92AEF3DA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1431585"/>
            <a:ext cx="4992624" cy="38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7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000" dirty="0"/>
              <a:t>Challenges &amp; Barriers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2011680" cy="1371600"/>
          </a:xfrm>
          <a:prstGeom prst="rect">
            <a:avLst/>
          </a:prstGeom>
          <a:solidFill>
            <a:srgbClr val="C0392B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>
                <a:solidFill>
                  <a:srgbClr val="FFFFFF"/>
                </a:solidFill>
              </a:rPr>
              <a:t>🔄 Change management with legacy carriers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0672" y="1828800"/>
            <a:ext cx="2011680" cy="1371600"/>
          </a:xfrm>
          <a:prstGeom prst="rect">
            <a:avLst/>
          </a:prstGeom>
          <a:solidFill>
            <a:srgbClr val="2980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dirty="0">
                <a:solidFill>
                  <a:srgbClr val="FFFFFF"/>
                </a:solidFill>
              </a:rPr>
              <a:t>📍 Subscriber </a:t>
            </a:r>
            <a:r>
              <a:rPr lang="en-US" sz="1600" dirty="0">
                <a:solidFill>
                  <a:srgbClr val="FFFFFF"/>
                </a:solidFill>
              </a:rPr>
              <a:t>placement </a:t>
            </a:r>
            <a:r>
              <a:rPr sz="1600" dirty="0">
                <a:solidFill>
                  <a:srgbClr val="FFFFFF"/>
                </a:solidFill>
              </a:rPr>
              <a:t>requests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4416" y="1828800"/>
            <a:ext cx="2011680" cy="1371600"/>
          </a:xfrm>
          <a:prstGeom prst="rect">
            <a:avLst/>
          </a:prstGeom>
          <a:solidFill>
            <a:srgbClr val="9B59B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dirty="0">
                <a:solidFill>
                  <a:srgbClr val="FFFFFF"/>
                </a:solidFill>
              </a:rPr>
              <a:t>🛣️ Carrier</a:t>
            </a:r>
            <a:r>
              <a:rPr lang="en-US" sz="1600" dirty="0">
                <a:solidFill>
                  <a:srgbClr val="FFFFFF"/>
                </a:solidFill>
              </a:rPr>
              <a:t>s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learning new </a:t>
            </a:r>
            <a:r>
              <a:rPr sz="1600" dirty="0">
                <a:solidFill>
                  <a:srgbClr val="FFFFFF"/>
                </a:solidFill>
              </a:rPr>
              <a:t>route</a:t>
            </a:r>
            <a:r>
              <a:rPr lang="en-US" sz="1600" dirty="0">
                <a:solidFill>
                  <a:srgbClr val="FFFFFF"/>
                </a:solidFill>
              </a:rPr>
              <a:t>s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0672" y="3666745"/>
            <a:ext cx="2011680" cy="1371600"/>
          </a:xfrm>
          <a:prstGeom prst="rect">
            <a:avLst/>
          </a:prstGeom>
          <a:solidFill>
            <a:srgbClr val="27AE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dirty="0">
                <a:solidFill>
                  <a:srgbClr val="FFFFFF"/>
                </a:solidFill>
              </a:rPr>
              <a:t>🤝 Distributor engagement</a:t>
            </a:r>
            <a:r>
              <a:rPr lang="en-US" sz="1600" dirty="0">
                <a:solidFill>
                  <a:srgbClr val="FFFFFF"/>
                </a:solidFill>
              </a:rPr>
              <a:t> &amp; buy-in</a:t>
            </a:r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3600" b="1">
                <a:latin typeface="Calibri (Body)"/>
              </a:rPr>
              <a:t>Introduction &amp; Context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Calibri (Body)"/>
              </a:rPr>
              <a:t>Why route optimization matters to us.</a:t>
            </a:r>
          </a:p>
          <a:p>
            <a:r>
              <a:rPr lang="en-US" sz="1900" dirty="0">
                <a:latin typeface="Calibri (Body)"/>
              </a:rPr>
              <a:t>Cost opportunities: Re-invest into the network.</a:t>
            </a:r>
          </a:p>
          <a:p>
            <a:r>
              <a:rPr lang="en-US" sz="1900" dirty="0">
                <a:latin typeface="Calibri (Body)"/>
              </a:rPr>
              <a:t>Customer satisfaction: Improve carrier profitability to retain top performers.</a:t>
            </a:r>
          </a:p>
          <a:p>
            <a:r>
              <a:rPr lang="en-US" sz="1900" dirty="0">
                <a:latin typeface="Calibri (Body)"/>
              </a:rPr>
              <a:t>Reduced carrier counts mean fewer contracts to manage and more time resolving customer issues.</a:t>
            </a:r>
          </a:p>
          <a:p>
            <a:r>
              <a:rPr lang="en-US" sz="1900" dirty="0">
                <a:latin typeface="Calibri (Body)"/>
              </a:rPr>
              <a:t>Rising fuel costs and difficulty finding reliable contractors makes retention critical.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  <a:latin typeface="Calibri (Body)"/>
              </a:rPr>
              <a:t>Tools &amp; Technologies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058B8C-EE8A-DDDA-F88C-32D19F7B5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781483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Calibri (Body)"/>
              </a:rPr>
              <a:t>Best Practices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Calibri (Body)"/>
              </a:rPr>
              <a:t>Start with clean, accurate data.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Calibri (Body)"/>
              </a:rPr>
              <a:t>Don’t optimize too much at once – ensure field can handle load.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Calibri (Body)"/>
              </a:rPr>
              <a:t>Give field managers time to ride routes and adjust.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900" dirty="0">
                <a:latin typeface="Calibri (Body)"/>
              </a:rPr>
              <a:t>Give carriers time to learn new routes; incentivize if needed.</a:t>
            </a:r>
          </a:p>
          <a:p>
            <a:pPr marL="0" indent="0">
              <a:buNone/>
            </a:pPr>
            <a:endParaRPr lang="en-US" sz="1900" dirty="0">
              <a:latin typeface="Calibri (Body)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9584B3-21CB-894A-38F0-4CCB6194D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CD2ED-CBE6-2B65-CED5-DE8FE970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 b="1" dirty="0">
                <a:latin typeface="Calibri (Body)"/>
              </a:rPr>
              <a:t>Best Practices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4B8A-BAD5-3531-68DA-E47C3EE56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Calibri (Body)"/>
              </a:rPr>
              <a:t>Communicate effectively: bi-weekly project meetings, distributor involvement.  Make everyone feel like they are part of the entire process.</a:t>
            </a:r>
          </a:p>
          <a:p>
            <a:r>
              <a:rPr lang="en-US" sz="1900" dirty="0">
                <a:latin typeface="Calibri (Body)"/>
              </a:rPr>
              <a:t>Ensure that optimization parameters work well for the geography, truck arrival times and carrier force being optimized.  Including maximum volumes per route and time on route.</a:t>
            </a:r>
          </a:p>
          <a:p>
            <a:pPr marL="0" indent="0">
              <a:buNone/>
            </a:pPr>
            <a:endParaRPr lang="en-US" sz="19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9058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 b="1">
                <a:latin typeface="Calibri (Body)"/>
              </a:rPr>
              <a:t>Looking Ahead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Calibri (Body)"/>
              </a:rPr>
              <a:t>Future volume trends will demand the need for regular optimization.</a:t>
            </a:r>
          </a:p>
          <a:p>
            <a:r>
              <a:rPr lang="en-US" sz="1900" dirty="0">
                <a:latin typeface="Calibri (Body)"/>
              </a:rPr>
              <a:t>Explore incorporating AI into the optimization process.</a:t>
            </a:r>
          </a:p>
          <a:p>
            <a:r>
              <a:rPr lang="en-US" sz="1900" dirty="0">
                <a:latin typeface="Calibri (Body)"/>
              </a:rPr>
              <a:t>Continually evaluate new technology and techniques.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300" b="1" dirty="0">
                <a:latin typeface="Calibri (Body)"/>
              </a:rPr>
              <a:t>Conclusion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latin typeface="Calibri (Body)"/>
              </a:rPr>
              <a:t>Ongoing route optimization must be regularly planned.  It must be part of the DNA.</a:t>
            </a:r>
          </a:p>
          <a:p>
            <a:r>
              <a:rPr lang="en-US" sz="1900" dirty="0">
                <a:latin typeface="Calibri (Body)"/>
              </a:rPr>
              <a:t>Invest in optimization.</a:t>
            </a:r>
          </a:p>
          <a:p>
            <a:r>
              <a:rPr lang="en-US" sz="1900" dirty="0"/>
              <a:t>Optimization isn’t a one-time project — it’s a continuous advantage.</a:t>
            </a:r>
            <a:endParaRPr lang="en-US" sz="1900" dirty="0">
              <a:latin typeface="Calibri (Body)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49" y="1295231"/>
            <a:ext cx="4421383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0311" y="0"/>
            <a:ext cx="3663689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35" y="5439978"/>
            <a:ext cx="4423410" cy="18288"/>
          </a:xfrm>
          <a:custGeom>
            <a:avLst/>
            <a:gdLst>
              <a:gd name="connsiteX0" fmla="*/ 0 w 4423410"/>
              <a:gd name="connsiteY0" fmla="*/ 0 h 18288"/>
              <a:gd name="connsiteX1" fmla="*/ 587682 w 4423410"/>
              <a:gd name="connsiteY1" fmla="*/ 0 h 18288"/>
              <a:gd name="connsiteX2" fmla="*/ 1086895 w 4423410"/>
              <a:gd name="connsiteY2" fmla="*/ 0 h 18288"/>
              <a:gd name="connsiteX3" fmla="*/ 1630343 w 4423410"/>
              <a:gd name="connsiteY3" fmla="*/ 0 h 18288"/>
              <a:gd name="connsiteX4" fmla="*/ 2306492 w 4423410"/>
              <a:gd name="connsiteY4" fmla="*/ 0 h 18288"/>
              <a:gd name="connsiteX5" fmla="*/ 2894174 w 4423410"/>
              <a:gd name="connsiteY5" fmla="*/ 0 h 18288"/>
              <a:gd name="connsiteX6" fmla="*/ 3437621 w 4423410"/>
              <a:gd name="connsiteY6" fmla="*/ 0 h 18288"/>
              <a:gd name="connsiteX7" fmla="*/ 4423410 w 4423410"/>
              <a:gd name="connsiteY7" fmla="*/ 0 h 18288"/>
              <a:gd name="connsiteX8" fmla="*/ 4423410 w 4423410"/>
              <a:gd name="connsiteY8" fmla="*/ 18288 h 18288"/>
              <a:gd name="connsiteX9" fmla="*/ 3791494 w 4423410"/>
              <a:gd name="connsiteY9" fmla="*/ 18288 h 18288"/>
              <a:gd name="connsiteX10" fmla="*/ 3248047 w 4423410"/>
              <a:gd name="connsiteY10" fmla="*/ 18288 h 18288"/>
              <a:gd name="connsiteX11" fmla="*/ 2527663 w 4423410"/>
              <a:gd name="connsiteY11" fmla="*/ 18288 h 18288"/>
              <a:gd name="connsiteX12" fmla="*/ 1939981 w 4423410"/>
              <a:gd name="connsiteY12" fmla="*/ 18288 h 18288"/>
              <a:gd name="connsiteX13" fmla="*/ 1440768 w 4423410"/>
              <a:gd name="connsiteY13" fmla="*/ 18288 h 18288"/>
              <a:gd name="connsiteX14" fmla="*/ 764618 w 4423410"/>
              <a:gd name="connsiteY14" fmla="*/ 18288 h 18288"/>
              <a:gd name="connsiteX15" fmla="*/ 0 w 4423410"/>
              <a:gd name="connsiteY15" fmla="*/ 18288 h 18288"/>
              <a:gd name="connsiteX16" fmla="*/ 0 w 442341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23410" h="18288" fill="none" extrusionOk="0">
                <a:moveTo>
                  <a:pt x="0" y="0"/>
                </a:moveTo>
                <a:cubicBezTo>
                  <a:pt x="206860" y="27329"/>
                  <a:pt x="325136" y="13221"/>
                  <a:pt x="587682" y="0"/>
                </a:cubicBezTo>
                <a:cubicBezTo>
                  <a:pt x="850228" y="-13221"/>
                  <a:pt x="962246" y="-2888"/>
                  <a:pt x="1086895" y="0"/>
                </a:cubicBezTo>
                <a:cubicBezTo>
                  <a:pt x="1211544" y="2888"/>
                  <a:pt x="1406859" y="-13966"/>
                  <a:pt x="1630343" y="0"/>
                </a:cubicBezTo>
                <a:cubicBezTo>
                  <a:pt x="1853827" y="13966"/>
                  <a:pt x="2051467" y="27053"/>
                  <a:pt x="2306492" y="0"/>
                </a:cubicBezTo>
                <a:cubicBezTo>
                  <a:pt x="2561517" y="-27053"/>
                  <a:pt x="2684134" y="18321"/>
                  <a:pt x="2894174" y="0"/>
                </a:cubicBezTo>
                <a:cubicBezTo>
                  <a:pt x="3104214" y="-18321"/>
                  <a:pt x="3319501" y="21782"/>
                  <a:pt x="3437621" y="0"/>
                </a:cubicBezTo>
                <a:cubicBezTo>
                  <a:pt x="3555741" y="-21782"/>
                  <a:pt x="3955621" y="40349"/>
                  <a:pt x="4423410" y="0"/>
                </a:cubicBezTo>
                <a:cubicBezTo>
                  <a:pt x="4423808" y="7429"/>
                  <a:pt x="4423390" y="10822"/>
                  <a:pt x="4423410" y="18288"/>
                </a:cubicBezTo>
                <a:cubicBezTo>
                  <a:pt x="4158738" y="10368"/>
                  <a:pt x="3977885" y="11085"/>
                  <a:pt x="3791494" y="18288"/>
                </a:cubicBezTo>
                <a:cubicBezTo>
                  <a:pt x="3605103" y="25491"/>
                  <a:pt x="3482000" y="25303"/>
                  <a:pt x="3248047" y="18288"/>
                </a:cubicBezTo>
                <a:cubicBezTo>
                  <a:pt x="3014094" y="11273"/>
                  <a:pt x="2745120" y="31445"/>
                  <a:pt x="2527663" y="18288"/>
                </a:cubicBezTo>
                <a:cubicBezTo>
                  <a:pt x="2310206" y="5131"/>
                  <a:pt x="2116106" y="38833"/>
                  <a:pt x="1939981" y="18288"/>
                </a:cubicBezTo>
                <a:cubicBezTo>
                  <a:pt x="1763856" y="-2257"/>
                  <a:pt x="1676275" y="10875"/>
                  <a:pt x="1440768" y="18288"/>
                </a:cubicBezTo>
                <a:cubicBezTo>
                  <a:pt x="1205261" y="25701"/>
                  <a:pt x="1101073" y="-9571"/>
                  <a:pt x="764618" y="18288"/>
                </a:cubicBezTo>
                <a:cubicBezTo>
                  <a:pt x="428163" y="46147"/>
                  <a:pt x="180709" y="49883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23410" h="18288" stroke="0" extrusionOk="0">
                <a:moveTo>
                  <a:pt x="0" y="0"/>
                </a:moveTo>
                <a:cubicBezTo>
                  <a:pt x="151450" y="-3182"/>
                  <a:pt x="330751" y="1975"/>
                  <a:pt x="587682" y="0"/>
                </a:cubicBezTo>
                <a:cubicBezTo>
                  <a:pt x="844613" y="-1975"/>
                  <a:pt x="925389" y="21373"/>
                  <a:pt x="1086895" y="0"/>
                </a:cubicBezTo>
                <a:cubicBezTo>
                  <a:pt x="1248401" y="-21373"/>
                  <a:pt x="1627559" y="-29275"/>
                  <a:pt x="1807279" y="0"/>
                </a:cubicBezTo>
                <a:cubicBezTo>
                  <a:pt x="1986999" y="29275"/>
                  <a:pt x="2127620" y="23385"/>
                  <a:pt x="2394961" y="0"/>
                </a:cubicBezTo>
                <a:cubicBezTo>
                  <a:pt x="2662302" y="-23385"/>
                  <a:pt x="2729719" y="-18629"/>
                  <a:pt x="2982642" y="0"/>
                </a:cubicBezTo>
                <a:cubicBezTo>
                  <a:pt x="3235565" y="18629"/>
                  <a:pt x="3498854" y="22673"/>
                  <a:pt x="3703026" y="0"/>
                </a:cubicBezTo>
                <a:cubicBezTo>
                  <a:pt x="3907198" y="-22673"/>
                  <a:pt x="4203160" y="-11253"/>
                  <a:pt x="4423410" y="0"/>
                </a:cubicBezTo>
                <a:cubicBezTo>
                  <a:pt x="4422524" y="5429"/>
                  <a:pt x="4424231" y="14046"/>
                  <a:pt x="4423410" y="18288"/>
                </a:cubicBezTo>
                <a:cubicBezTo>
                  <a:pt x="4232181" y="31060"/>
                  <a:pt x="4039656" y="18565"/>
                  <a:pt x="3879962" y="18288"/>
                </a:cubicBezTo>
                <a:cubicBezTo>
                  <a:pt x="3720268" y="18011"/>
                  <a:pt x="3410543" y="416"/>
                  <a:pt x="3248047" y="18288"/>
                </a:cubicBezTo>
                <a:cubicBezTo>
                  <a:pt x="3085551" y="36160"/>
                  <a:pt x="2859988" y="2443"/>
                  <a:pt x="2616131" y="18288"/>
                </a:cubicBezTo>
                <a:cubicBezTo>
                  <a:pt x="2372274" y="34133"/>
                  <a:pt x="2239006" y="15743"/>
                  <a:pt x="2028449" y="18288"/>
                </a:cubicBezTo>
                <a:cubicBezTo>
                  <a:pt x="1817892" y="20833"/>
                  <a:pt x="1524351" y="-9689"/>
                  <a:pt x="1308066" y="18288"/>
                </a:cubicBezTo>
                <a:cubicBezTo>
                  <a:pt x="1091781" y="46265"/>
                  <a:pt x="878642" y="35229"/>
                  <a:pt x="587682" y="18288"/>
                </a:cubicBezTo>
                <a:cubicBezTo>
                  <a:pt x="296722" y="1347"/>
                  <a:pt x="210783" y="24166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989" y="5626353"/>
            <a:ext cx="2609715" cy="18288"/>
          </a:xfrm>
          <a:custGeom>
            <a:avLst/>
            <a:gdLst>
              <a:gd name="connsiteX0" fmla="*/ 0 w 2609715"/>
              <a:gd name="connsiteY0" fmla="*/ 0 h 18288"/>
              <a:gd name="connsiteX1" fmla="*/ 626332 w 2609715"/>
              <a:gd name="connsiteY1" fmla="*/ 0 h 18288"/>
              <a:gd name="connsiteX2" fmla="*/ 1278760 w 2609715"/>
              <a:gd name="connsiteY2" fmla="*/ 0 h 18288"/>
              <a:gd name="connsiteX3" fmla="*/ 1931189 w 2609715"/>
              <a:gd name="connsiteY3" fmla="*/ 0 h 18288"/>
              <a:gd name="connsiteX4" fmla="*/ 2609715 w 2609715"/>
              <a:gd name="connsiteY4" fmla="*/ 0 h 18288"/>
              <a:gd name="connsiteX5" fmla="*/ 2609715 w 2609715"/>
              <a:gd name="connsiteY5" fmla="*/ 18288 h 18288"/>
              <a:gd name="connsiteX6" fmla="*/ 1957286 w 2609715"/>
              <a:gd name="connsiteY6" fmla="*/ 18288 h 18288"/>
              <a:gd name="connsiteX7" fmla="*/ 1357052 w 2609715"/>
              <a:gd name="connsiteY7" fmla="*/ 18288 h 18288"/>
              <a:gd name="connsiteX8" fmla="*/ 756817 w 2609715"/>
              <a:gd name="connsiteY8" fmla="*/ 18288 h 18288"/>
              <a:gd name="connsiteX9" fmla="*/ 0 w 2609715"/>
              <a:gd name="connsiteY9" fmla="*/ 18288 h 18288"/>
              <a:gd name="connsiteX10" fmla="*/ 0 w 2609715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9715" h="18288" fill="none" extrusionOk="0">
                <a:moveTo>
                  <a:pt x="0" y="0"/>
                </a:moveTo>
                <a:cubicBezTo>
                  <a:pt x="283276" y="6411"/>
                  <a:pt x="352876" y="-4376"/>
                  <a:pt x="626332" y="0"/>
                </a:cubicBezTo>
                <a:cubicBezTo>
                  <a:pt x="899788" y="4376"/>
                  <a:pt x="984795" y="8792"/>
                  <a:pt x="1278760" y="0"/>
                </a:cubicBezTo>
                <a:cubicBezTo>
                  <a:pt x="1572725" y="-8792"/>
                  <a:pt x="1637724" y="7668"/>
                  <a:pt x="1931189" y="0"/>
                </a:cubicBezTo>
                <a:cubicBezTo>
                  <a:pt x="2224654" y="-7668"/>
                  <a:pt x="2304540" y="-27069"/>
                  <a:pt x="2609715" y="0"/>
                </a:cubicBezTo>
                <a:cubicBezTo>
                  <a:pt x="2609561" y="8655"/>
                  <a:pt x="2608831" y="9975"/>
                  <a:pt x="2609715" y="18288"/>
                </a:cubicBezTo>
                <a:cubicBezTo>
                  <a:pt x="2465462" y="44785"/>
                  <a:pt x="2255189" y="1376"/>
                  <a:pt x="1957286" y="18288"/>
                </a:cubicBezTo>
                <a:cubicBezTo>
                  <a:pt x="1659383" y="35200"/>
                  <a:pt x="1562734" y="6078"/>
                  <a:pt x="1357052" y="18288"/>
                </a:cubicBezTo>
                <a:cubicBezTo>
                  <a:pt x="1151370" y="30498"/>
                  <a:pt x="893393" y="36847"/>
                  <a:pt x="756817" y="18288"/>
                </a:cubicBezTo>
                <a:cubicBezTo>
                  <a:pt x="620241" y="-271"/>
                  <a:pt x="309020" y="-1293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609715" h="18288" stroke="0" extrusionOk="0">
                <a:moveTo>
                  <a:pt x="0" y="0"/>
                </a:moveTo>
                <a:cubicBezTo>
                  <a:pt x="213927" y="5385"/>
                  <a:pt x="459211" y="-16832"/>
                  <a:pt x="626332" y="0"/>
                </a:cubicBezTo>
                <a:cubicBezTo>
                  <a:pt x="793453" y="16832"/>
                  <a:pt x="1001999" y="-15497"/>
                  <a:pt x="1200469" y="0"/>
                </a:cubicBezTo>
                <a:cubicBezTo>
                  <a:pt x="1398939" y="15497"/>
                  <a:pt x="1608397" y="-18886"/>
                  <a:pt x="1905092" y="0"/>
                </a:cubicBezTo>
                <a:cubicBezTo>
                  <a:pt x="2201787" y="18886"/>
                  <a:pt x="2405176" y="14775"/>
                  <a:pt x="2609715" y="0"/>
                </a:cubicBezTo>
                <a:cubicBezTo>
                  <a:pt x="2610129" y="5928"/>
                  <a:pt x="2609945" y="11133"/>
                  <a:pt x="2609715" y="18288"/>
                </a:cubicBezTo>
                <a:cubicBezTo>
                  <a:pt x="2437672" y="45501"/>
                  <a:pt x="2157047" y="37158"/>
                  <a:pt x="2009481" y="18288"/>
                </a:cubicBezTo>
                <a:cubicBezTo>
                  <a:pt x="1861915" y="-582"/>
                  <a:pt x="1705933" y="12780"/>
                  <a:pt x="1409246" y="18288"/>
                </a:cubicBezTo>
                <a:cubicBezTo>
                  <a:pt x="1112559" y="23796"/>
                  <a:pt x="883204" y="12235"/>
                  <a:pt x="704623" y="18288"/>
                </a:cubicBezTo>
                <a:cubicBezTo>
                  <a:pt x="526042" y="24341"/>
                  <a:pt x="274196" y="39038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4EAF5-F2EF-EEF6-0765-6F4F84847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F7A2E8-3E1B-FB06-5B69-E862A24F5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FDB8E0-0FA0-1545-3AEB-932B28CE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(Body)"/>
              </a:rPr>
              <a:t>What is Route Optimization?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0F65333-DD82-D684-2420-922B03F1E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B713-82C7-9B92-8DF6-4A36D305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Calibri (Body)"/>
              </a:rPr>
              <a:t>Definition - Route Optimization is the process of finding the best and most efficient route or sequence of routes for vehicles to travel when they need to visit multiple locations. </a:t>
            </a:r>
          </a:p>
          <a:p>
            <a:r>
              <a:rPr lang="en-US" sz="1900" dirty="0">
                <a:latin typeface="Calibri (Body)"/>
              </a:rPr>
              <a:t>To reduce expense &amp; improve carrier profitability to retain the best carriers.</a:t>
            </a:r>
          </a:p>
          <a:p>
            <a:endParaRPr lang="en-US" sz="1900" dirty="0">
              <a:latin typeface="Calibri (Body)"/>
            </a:endParaRPr>
          </a:p>
          <a:p>
            <a:r>
              <a:rPr lang="en-US" sz="2400" b="1" dirty="0">
                <a:latin typeface="Calibri (Body)"/>
              </a:rPr>
              <a:t>Why is it needed?</a:t>
            </a:r>
          </a:p>
        </p:txBody>
      </p:sp>
    </p:spTree>
    <p:extLst>
      <p:ext uri="{BB962C8B-B14F-4D97-AF65-F5344CB8AC3E}">
        <p14:creationId xmlns:p14="http://schemas.microsoft.com/office/powerpoint/2010/main" val="19952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074024"/>
            <a:ext cx="7581900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b="1" dirty="0"/>
              <a:t>High Carrier Turnover?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672059"/>
            <a:ext cx="7776972" cy="9013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Overlapping, inefficient routes creates expense and carrier turnover.</a:t>
            </a:r>
          </a:p>
        </p:txBody>
      </p:sp>
      <p:pic>
        <p:nvPicPr>
          <p:cNvPr id="8" name="Picture 7" descr="A map with many colored dots and arrows&#10;&#10;AI-generated content may be incorrect.">
            <a:extLst>
              <a:ext uri="{FF2B5EF4-FFF2-40B4-BE49-F238E27FC236}">
                <a16:creationId xmlns:a16="http://schemas.microsoft.com/office/drawing/2014/main" id="{690105FD-3CB5-322B-1190-25C6106B43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28" b="18570"/>
          <a:stretch>
            <a:fillRect/>
          </a:stretch>
        </p:blipFill>
        <p:spPr>
          <a:xfrm>
            <a:off x="20" y="-39"/>
            <a:ext cx="9143980" cy="41727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4811517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5708D-CC80-CFF9-92AB-F8FAB7489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AC21F-408B-354F-4E05-34B71534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Miles Between Deliveries?</a:t>
            </a:r>
            <a:endParaRPr lang="en-US" sz="2900" b="1" dirty="0">
              <a:latin typeface="Calibri (Body)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2516D-21FE-FE95-2755-4CA51C0C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en-US" sz="1900" dirty="0">
                <a:latin typeface="Calibri (Body)"/>
              </a:rPr>
              <a:t>Driving miles between deliveries.</a:t>
            </a:r>
          </a:p>
          <a:p>
            <a:r>
              <a:rPr lang="en-US" sz="1900" dirty="0">
                <a:latin typeface="Calibri (Body)"/>
              </a:rPr>
              <a:t>Determine what addresses are better delivered by the USPS.</a:t>
            </a:r>
          </a:p>
          <a:p>
            <a:pPr marL="0" indent="0">
              <a:buNone/>
            </a:pPr>
            <a:endParaRPr lang="en-US" sz="1900" dirty="0">
              <a:latin typeface="Calibri (Body)"/>
            </a:endParaRPr>
          </a:p>
          <a:p>
            <a:endParaRPr lang="en-US" sz="1900" dirty="0">
              <a:latin typeface="Calibri (Body)"/>
            </a:endParaRPr>
          </a:p>
          <a:p>
            <a:endParaRPr lang="en-US" sz="1900" dirty="0">
              <a:latin typeface="Calibri (Body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658D0-AEF4-F8F2-9B46-F8BAEE92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953330"/>
            <a:ext cx="5177790" cy="29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E5434-32F2-42EC-1860-382DDE463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4A74A-6E6A-2858-B715-BAD32C30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Are routes picking up at the right DCs?</a:t>
            </a:r>
            <a:endParaRPr lang="en-US" sz="3000" b="1" dirty="0">
              <a:latin typeface="Calibri (Body)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AFA63-3E68-B6EE-9740-6F6BBDA7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5591556" cy="1479645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latin typeface="Calibri (Body)"/>
              </a:rPr>
              <a:t>Selecting the most efficient starting points.</a:t>
            </a:r>
          </a:p>
          <a:p>
            <a:r>
              <a:rPr lang="en-US" sz="2800" dirty="0">
                <a:latin typeface="Calibri (Body)"/>
              </a:rPr>
              <a:t>Right sizing distributor delivery areas.</a:t>
            </a:r>
          </a:p>
          <a:p>
            <a:endParaRPr lang="en-US" sz="19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40113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821CC-7664-CECD-267B-17E070922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4E3A9-2ED5-8B98-F9D2-7B606F04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4027932" cy="213436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latin typeface="Calibri (Body)"/>
              </a:rPr>
              <a:t>Home Delivery Route Applications 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4832-4377-EAC5-11CD-3DBB92F57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4091940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>
              <a:latin typeface="Calibri (Body)"/>
            </a:endParaRPr>
          </a:p>
          <a:p>
            <a:r>
              <a:rPr lang="en-US" sz="2400" dirty="0">
                <a:latin typeface="Calibri (Body)"/>
              </a:rPr>
              <a:t>Reduce carriers. Build segments.</a:t>
            </a:r>
          </a:p>
          <a:p>
            <a:r>
              <a:rPr lang="en-US" sz="2400" dirty="0">
                <a:latin typeface="Calibri (Body)"/>
              </a:rPr>
              <a:t>B</a:t>
            </a:r>
            <a:r>
              <a:rPr lang="en-US" sz="2400" dirty="0"/>
              <a:t>uilding evenly timed route segments allows field managers to sell route packages based on carriers’ needs and availability.</a:t>
            </a:r>
            <a:endParaRPr lang="en-US" sz="2400" dirty="0">
              <a:latin typeface="Calibri (Body)"/>
            </a:endParaRPr>
          </a:p>
          <a:p>
            <a:pPr marL="0" indent="0">
              <a:buNone/>
            </a:pPr>
            <a:endParaRPr lang="en-US" sz="1900" dirty="0">
              <a:latin typeface="Calibri (Body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45C55-197A-F104-04BE-962728F0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86" r="33469" b="-2"/>
          <a:stretch>
            <a:fillRect/>
          </a:stretch>
        </p:blipFill>
        <p:spPr>
          <a:xfrm>
            <a:off x="5010912" y="10"/>
            <a:ext cx="413194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092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D99B0-2399-CCD3-2CE8-70F08CAD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DDE86-3659-F239-73C3-B1D0277B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8" y="1177224"/>
            <a:ext cx="2918599" cy="16650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b="1" dirty="0">
                <a:latin typeface="Calibri (Body)"/>
              </a:rPr>
              <a:t>Zone Applications 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7110C-2973-5E46-F73E-52EE63C5D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06" y="3027085"/>
            <a:ext cx="3053576" cy="106263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efficient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effective advertising zones.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88094-47BA-F128-71F6-F646DD42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67" y="1502823"/>
            <a:ext cx="4806627" cy="370110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20ADBD-8B4C-0C3A-3F3C-8257D3035897}"/>
              </a:ext>
            </a:extLst>
          </p:cNvPr>
          <p:cNvSpPr txBox="1">
            <a:spLocks/>
          </p:cNvSpPr>
          <p:nvPr/>
        </p:nvSpPr>
        <p:spPr>
          <a:xfrm>
            <a:off x="276606" y="4618141"/>
            <a:ext cx="3053576" cy="161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Building zones to match DC distribution or zip distribution.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Creates more efficient warehouse operations. </a:t>
            </a:r>
            <a:endParaRPr lang="en-US" sz="2800" dirty="0"/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000" dirty="0"/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823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DE0D1-0595-744D-92CA-C73D830C1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A5402-50B3-5CDF-C27B-7846281D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04" y="497514"/>
            <a:ext cx="3202686" cy="13495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000" b="1" dirty="0">
                <a:latin typeface="Calibri (Body)"/>
              </a:rPr>
              <a:t>Delivery Area Applications 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C372-7234-B499-D6DA-34081CF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05" y="2074390"/>
            <a:ext cx="2916519" cy="7806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size unbalanced delivery areas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061-3217-9404-500F-EF0060EC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67" y="1713113"/>
            <a:ext cx="4806627" cy="32805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2C9930-B4AE-2411-CB38-35718E259852}"/>
              </a:ext>
            </a:extLst>
          </p:cNvPr>
          <p:cNvSpPr txBox="1">
            <a:spLocks/>
          </p:cNvSpPr>
          <p:nvPr/>
        </p:nvSpPr>
        <p:spPr>
          <a:xfrm>
            <a:off x="175604" y="2986039"/>
            <a:ext cx="3445419" cy="127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Are distributorships balanced properly to manage customer service and distributor profitability effectively?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7454B4-1CCD-286B-F354-DF08D1133B9C}"/>
              </a:ext>
            </a:extLst>
          </p:cNvPr>
          <p:cNvSpPr txBox="1">
            <a:spLocks/>
          </p:cNvSpPr>
          <p:nvPr/>
        </p:nvSpPr>
        <p:spPr>
          <a:xfrm>
            <a:off x="175604" y="4656343"/>
            <a:ext cx="3445419" cy="204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Are distributors or districts crossing each other?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dirty="0"/>
              <a:t>Is distributor turnover high due to low volumes and low profitability?</a:t>
            </a:r>
          </a:p>
        </p:txBody>
      </p:sp>
    </p:spTree>
    <p:extLst>
      <p:ext uri="{BB962C8B-B14F-4D97-AF65-F5344CB8AC3E}">
        <p14:creationId xmlns:p14="http://schemas.microsoft.com/office/powerpoint/2010/main" val="211815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724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 (Body)</vt:lpstr>
      <vt:lpstr>Arial</vt:lpstr>
      <vt:lpstr>Calibri</vt:lpstr>
      <vt:lpstr>Wingdings</vt:lpstr>
      <vt:lpstr>Office Theme</vt:lpstr>
      <vt:lpstr>Route Optimization for Newspaper Distribution</vt:lpstr>
      <vt:lpstr>Introduction &amp; Context</vt:lpstr>
      <vt:lpstr>What is Route Optimization?</vt:lpstr>
      <vt:lpstr>High Carrier Turnover?</vt:lpstr>
      <vt:lpstr>Miles Between Deliveries?</vt:lpstr>
      <vt:lpstr>Are routes picking up at the right DCs?</vt:lpstr>
      <vt:lpstr>Home Delivery Route Applications </vt:lpstr>
      <vt:lpstr>Zone Applications </vt:lpstr>
      <vt:lpstr>Delivery Area Applications </vt:lpstr>
      <vt:lpstr>Route Starting Point Applications </vt:lpstr>
      <vt:lpstr>Warehouse Applications </vt:lpstr>
      <vt:lpstr>TMC Applications</vt:lpstr>
      <vt:lpstr>Single Copy Applications</vt:lpstr>
      <vt:lpstr>Mail Delivery Applications</vt:lpstr>
      <vt:lpstr>Router Applications</vt:lpstr>
      <vt:lpstr>Last Mile Applications</vt:lpstr>
      <vt:lpstr>Benefits of Route Optimization</vt:lpstr>
      <vt:lpstr>Examples</vt:lpstr>
      <vt:lpstr>Challenges &amp; Barriers</vt:lpstr>
      <vt:lpstr>Tools &amp; Technologies</vt:lpstr>
      <vt:lpstr>Best Practices</vt:lpstr>
      <vt:lpstr>Best Practices</vt:lpstr>
      <vt:lpstr>Looking Ahead</vt:lpstr>
      <vt:lpstr>Conclusion</vt:lpstr>
      <vt:lpstr>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Rapczynski, Anthony</dc:creator>
  <cp:keywords/>
  <dc:description>generated using python-pptx</dc:description>
  <cp:lastModifiedBy>Rapczynski, Anthony</cp:lastModifiedBy>
  <cp:revision>6</cp:revision>
  <dcterms:created xsi:type="dcterms:W3CDTF">2013-01-27T09:14:16Z</dcterms:created>
  <dcterms:modified xsi:type="dcterms:W3CDTF">2025-09-22T18:52:55Z</dcterms:modified>
  <cp:category/>
</cp:coreProperties>
</file>